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71" r:id="rId7"/>
    <p:sldId id="265" r:id="rId8"/>
    <p:sldId id="272" r:id="rId9"/>
    <p:sldId id="266" r:id="rId10"/>
    <p:sldId id="267" r:id="rId11"/>
    <p:sldId id="268" r:id="rId12"/>
    <p:sldId id="269" r:id="rId13"/>
    <p:sldId id="270" r:id="rId14"/>
    <p:sldId id="273" r:id="rId15"/>
    <p:sldId id="274" r:id="rId16"/>
    <p:sldId id="275" r:id="rId17"/>
    <p:sldId id="276" r:id="rId18"/>
    <p:sldId id="277" r:id="rId19"/>
    <p:sldId id="278"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7589BE3-03E0-4DCA-9E13-F154296BD3D9}" type="datetimeFigureOut">
              <a:rPr lang="ru-RU" smtClean="0"/>
              <a:t>02.03.2025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5D900A-7A64-478A-9E69-212A28F7DDC9}" type="slidenum">
              <a:rPr lang="ru-RU" smtClean="0"/>
              <a:t>‹#›</a:t>
            </a:fld>
            <a:endParaRPr lang="ru-RU"/>
          </a:p>
        </p:txBody>
      </p:sp>
    </p:spTree>
    <p:extLst>
      <p:ext uri="{BB962C8B-B14F-4D97-AF65-F5344CB8AC3E}">
        <p14:creationId xmlns:p14="http://schemas.microsoft.com/office/powerpoint/2010/main" val="381591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589BE3-03E0-4DCA-9E13-F154296BD3D9}" type="datetimeFigureOut">
              <a:rPr lang="ru-RU" smtClean="0"/>
              <a:t>02.03.2025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5D900A-7A64-478A-9E69-212A28F7DDC9}" type="slidenum">
              <a:rPr lang="ru-RU" smtClean="0"/>
              <a:t>‹#›</a:t>
            </a:fld>
            <a:endParaRPr lang="ru-RU"/>
          </a:p>
        </p:txBody>
      </p:sp>
    </p:spTree>
    <p:extLst>
      <p:ext uri="{BB962C8B-B14F-4D97-AF65-F5344CB8AC3E}">
        <p14:creationId xmlns:p14="http://schemas.microsoft.com/office/powerpoint/2010/main" val="417685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589BE3-03E0-4DCA-9E13-F154296BD3D9}" type="datetimeFigureOut">
              <a:rPr lang="ru-RU" smtClean="0"/>
              <a:t>02.03.2025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5D900A-7A64-478A-9E69-212A28F7DDC9}" type="slidenum">
              <a:rPr lang="ru-RU" smtClean="0"/>
              <a:t>‹#›</a:t>
            </a:fld>
            <a:endParaRPr lang="ru-RU"/>
          </a:p>
        </p:txBody>
      </p:sp>
    </p:spTree>
    <p:extLst>
      <p:ext uri="{BB962C8B-B14F-4D97-AF65-F5344CB8AC3E}">
        <p14:creationId xmlns:p14="http://schemas.microsoft.com/office/powerpoint/2010/main" val="155775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589BE3-03E0-4DCA-9E13-F154296BD3D9}" type="datetimeFigureOut">
              <a:rPr lang="ru-RU" smtClean="0"/>
              <a:t>02.03.2025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5D900A-7A64-478A-9E69-212A28F7DDC9}" type="slidenum">
              <a:rPr lang="ru-RU" smtClean="0"/>
              <a:t>‹#›</a:t>
            </a:fld>
            <a:endParaRPr lang="ru-RU"/>
          </a:p>
        </p:txBody>
      </p:sp>
    </p:spTree>
    <p:extLst>
      <p:ext uri="{BB962C8B-B14F-4D97-AF65-F5344CB8AC3E}">
        <p14:creationId xmlns:p14="http://schemas.microsoft.com/office/powerpoint/2010/main" val="254356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7589BE3-03E0-4DCA-9E13-F154296BD3D9}" type="datetimeFigureOut">
              <a:rPr lang="ru-RU" smtClean="0"/>
              <a:t>02.03.2025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5D900A-7A64-478A-9E69-212A28F7DDC9}" type="slidenum">
              <a:rPr lang="ru-RU" smtClean="0"/>
              <a:t>‹#›</a:t>
            </a:fld>
            <a:endParaRPr lang="ru-RU"/>
          </a:p>
        </p:txBody>
      </p:sp>
    </p:spTree>
    <p:extLst>
      <p:ext uri="{BB962C8B-B14F-4D97-AF65-F5344CB8AC3E}">
        <p14:creationId xmlns:p14="http://schemas.microsoft.com/office/powerpoint/2010/main" val="289115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7589BE3-03E0-4DCA-9E13-F154296BD3D9}" type="datetimeFigureOut">
              <a:rPr lang="ru-RU" smtClean="0"/>
              <a:t>02.03.2025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5D900A-7A64-478A-9E69-212A28F7DDC9}" type="slidenum">
              <a:rPr lang="ru-RU" smtClean="0"/>
              <a:t>‹#›</a:t>
            </a:fld>
            <a:endParaRPr lang="ru-RU"/>
          </a:p>
        </p:txBody>
      </p:sp>
    </p:spTree>
    <p:extLst>
      <p:ext uri="{BB962C8B-B14F-4D97-AF65-F5344CB8AC3E}">
        <p14:creationId xmlns:p14="http://schemas.microsoft.com/office/powerpoint/2010/main" val="252843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7589BE3-03E0-4DCA-9E13-F154296BD3D9}" type="datetimeFigureOut">
              <a:rPr lang="ru-RU" smtClean="0"/>
              <a:t>02.03.2025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35D900A-7A64-478A-9E69-212A28F7DDC9}" type="slidenum">
              <a:rPr lang="ru-RU" smtClean="0"/>
              <a:t>‹#›</a:t>
            </a:fld>
            <a:endParaRPr lang="ru-RU"/>
          </a:p>
        </p:txBody>
      </p:sp>
    </p:spTree>
    <p:extLst>
      <p:ext uri="{BB962C8B-B14F-4D97-AF65-F5344CB8AC3E}">
        <p14:creationId xmlns:p14="http://schemas.microsoft.com/office/powerpoint/2010/main" val="402168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7589BE3-03E0-4DCA-9E13-F154296BD3D9}" type="datetimeFigureOut">
              <a:rPr lang="ru-RU" smtClean="0"/>
              <a:t>02.03.2025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35D900A-7A64-478A-9E69-212A28F7DDC9}" type="slidenum">
              <a:rPr lang="ru-RU" smtClean="0"/>
              <a:t>‹#›</a:t>
            </a:fld>
            <a:endParaRPr lang="ru-RU"/>
          </a:p>
        </p:txBody>
      </p:sp>
    </p:spTree>
    <p:extLst>
      <p:ext uri="{BB962C8B-B14F-4D97-AF65-F5344CB8AC3E}">
        <p14:creationId xmlns:p14="http://schemas.microsoft.com/office/powerpoint/2010/main" val="251818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7589BE3-03E0-4DCA-9E13-F154296BD3D9}" type="datetimeFigureOut">
              <a:rPr lang="ru-RU" smtClean="0"/>
              <a:t>02.03.2025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35D900A-7A64-478A-9E69-212A28F7DDC9}" type="slidenum">
              <a:rPr lang="ru-RU" smtClean="0"/>
              <a:t>‹#›</a:t>
            </a:fld>
            <a:endParaRPr lang="ru-RU"/>
          </a:p>
        </p:txBody>
      </p:sp>
    </p:spTree>
    <p:extLst>
      <p:ext uri="{BB962C8B-B14F-4D97-AF65-F5344CB8AC3E}">
        <p14:creationId xmlns:p14="http://schemas.microsoft.com/office/powerpoint/2010/main" val="101345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7589BE3-03E0-4DCA-9E13-F154296BD3D9}" type="datetimeFigureOut">
              <a:rPr lang="ru-RU" smtClean="0"/>
              <a:t>02.03.2025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5D900A-7A64-478A-9E69-212A28F7DDC9}" type="slidenum">
              <a:rPr lang="ru-RU" smtClean="0"/>
              <a:t>‹#›</a:t>
            </a:fld>
            <a:endParaRPr lang="ru-RU"/>
          </a:p>
        </p:txBody>
      </p:sp>
    </p:spTree>
    <p:extLst>
      <p:ext uri="{BB962C8B-B14F-4D97-AF65-F5344CB8AC3E}">
        <p14:creationId xmlns:p14="http://schemas.microsoft.com/office/powerpoint/2010/main" val="7683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7589BE3-03E0-4DCA-9E13-F154296BD3D9}" type="datetimeFigureOut">
              <a:rPr lang="ru-RU" smtClean="0"/>
              <a:t>02.03.2025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5D900A-7A64-478A-9E69-212A28F7DDC9}" type="slidenum">
              <a:rPr lang="ru-RU" smtClean="0"/>
              <a:t>‹#›</a:t>
            </a:fld>
            <a:endParaRPr lang="ru-RU"/>
          </a:p>
        </p:txBody>
      </p:sp>
    </p:spTree>
    <p:extLst>
      <p:ext uri="{BB962C8B-B14F-4D97-AF65-F5344CB8AC3E}">
        <p14:creationId xmlns:p14="http://schemas.microsoft.com/office/powerpoint/2010/main" val="375744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89BE3-03E0-4DCA-9E13-F154296BD3D9}" type="datetimeFigureOut">
              <a:rPr lang="ru-RU" smtClean="0"/>
              <a:t>02.03.2025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D900A-7A64-478A-9E69-212A28F7DDC9}" type="slidenum">
              <a:rPr lang="ru-RU" smtClean="0"/>
              <a:t>‹#›</a:t>
            </a:fld>
            <a:endParaRPr lang="ru-RU"/>
          </a:p>
        </p:txBody>
      </p:sp>
    </p:spTree>
    <p:extLst>
      <p:ext uri="{BB962C8B-B14F-4D97-AF65-F5344CB8AC3E}">
        <p14:creationId xmlns:p14="http://schemas.microsoft.com/office/powerpoint/2010/main" val="4156811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6155140" y="0"/>
            <a:ext cx="6036860" cy="6858594"/>
          </a:xfrm>
          <a:prstGeom prst="rect">
            <a:avLst/>
          </a:prstGeom>
          <a:ln w="19050">
            <a:solidFill>
              <a:srgbClr val="0070C0"/>
            </a:solidFill>
          </a:ln>
        </p:spPr>
      </p:pic>
      <p:pic>
        <p:nvPicPr>
          <p:cNvPr id="6" name="Рисунок 5"/>
          <p:cNvPicPr>
            <a:picLocks noChangeAspect="1"/>
          </p:cNvPicPr>
          <p:nvPr/>
        </p:nvPicPr>
        <p:blipFill>
          <a:blip r:embed="rId3"/>
          <a:stretch>
            <a:fillRect/>
          </a:stretch>
        </p:blipFill>
        <p:spPr>
          <a:xfrm>
            <a:off x="0" y="-594"/>
            <a:ext cx="6035563" cy="6858594"/>
          </a:xfrm>
          <a:prstGeom prst="rect">
            <a:avLst/>
          </a:prstGeom>
          <a:ln w="19050">
            <a:solidFill>
              <a:srgbClr val="0070C0"/>
            </a:solidFill>
          </a:ln>
        </p:spPr>
      </p:pic>
      <p:sp>
        <p:nvSpPr>
          <p:cNvPr id="7" name="TextBox 6"/>
          <p:cNvSpPr txBox="1"/>
          <p:nvPr/>
        </p:nvSpPr>
        <p:spPr>
          <a:xfrm>
            <a:off x="690837" y="352524"/>
            <a:ext cx="4680000" cy="3231654"/>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№1Найди флажок</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Материал</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Флажки (по числу детей).</a:t>
            </a:r>
          </a:p>
          <a:p>
            <a:r>
              <a:rPr lang="ru-RU" sz="1400" b="1" dirty="0">
                <a:latin typeface="Times New Roman" pitchFamily="18" charset="0"/>
                <a:cs typeface="Times New Roman" pitchFamily="18" charset="0"/>
              </a:rPr>
              <a:t>Ход </a:t>
            </a:r>
            <a:r>
              <a:rPr lang="ru-RU" sz="1400" b="1" dirty="0" smtClean="0">
                <a:latin typeface="Times New Roman" pitchFamily="18" charset="0"/>
                <a:cs typeface="Times New Roman" pitchFamily="18" charset="0"/>
              </a:rPr>
              <a:t>игры</a:t>
            </a:r>
            <a:endParaRPr lang="ru-RU" sz="16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Дети </a:t>
            </a:r>
            <a:r>
              <a:rPr lang="ru-RU" sz="1200" dirty="0">
                <a:latin typeface="Times New Roman" pitchFamily="18" charset="0"/>
                <a:cs typeface="Times New Roman" pitchFamily="18" charset="0"/>
              </a:rPr>
              <a:t>(6—8 человек) сидят на стульях или на траве. По сигналу воспитателя дети закрывают глаза, а воспитатель тем временем прячет флажки (по числу детей) в разных местах.</a:t>
            </a:r>
          </a:p>
          <a:p>
            <a:r>
              <a:rPr lang="ru-RU" sz="1200" dirty="0">
                <a:latin typeface="Times New Roman" pitchFamily="18" charset="0"/>
                <a:cs typeface="Times New Roman" pitchFamily="18" charset="0"/>
              </a:rPr>
              <a:t>«Пора искать флажки!» — говорит воспитатель. Дети открывают глаза и идут искать. Тот, кто находит, возвращается на свое место. Когда все дети найдут флажки, они встают друг за другом и идут вдоль площадки. Впереди колонны идет тот, кто первым нашел флажок. По сигналу «на места!» дети садятся на стулья, и игра начинается снова</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400" b="1" dirty="0">
                <a:latin typeface="Times New Roman" pitchFamily="18" charset="0"/>
                <a:cs typeface="Times New Roman" pitchFamily="18" charset="0"/>
              </a:rPr>
              <a:t>Указание к </a:t>
            </a:r>
            <a:r>
              <a:rPr lang="ru-RU" sz="1400" b="1" dirty="0" smtClean="0">
                <a:latin typeface="Times New Roman" pitchFamily="18" charset="0"/>
                <a:cs typeface="Times New Roman" pitchFamily="18" charset="0"/>
              </a:rPr>
              <a:t>игре</a:t>
            </a:r>
            <a:endParaRPr lang="ru-RU" sz="14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Воспитатель </a:t>
            </a:r>
            <a:r>
              <a:rPr lang="ru-RU" sz="1200" dirty="0">
                <a:latin typeface="Times New Roman" pitchFamily="18" charset="0"/>
                <a:cs typeface="Times New Roman" pitchFamily="18" charset="0"/>
              </a:rPr>
              <a:t>должен следить за тем, чтобы дети брали один флажок. Хорошо проводить эту игру в лесу, на полянке: можно прятать флажки в траве, в кустах, за деревьями. </a:t>
            </a:r>
          </a:p>
        </p:txBody>
      </p:sp>
      <p:sp>
        <p:nvSpPr>
          <p:cNvPr id="10" name="TextBox 9"/>
          <p:cNvSpPr txBox="1"/>
          <p:nvPr/>
        </p:nvSpPr>
        <p:spPr>
          <a:xfrm>
            <a:off x="6833570" y="352524"/>
            <a:ext cx="4680000" cy="3754874"/>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№2Найди себе пару</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Материал</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Флажки (по числу участников — по 2 флажка каждого цвета, один флажок должен остаться без пары).</a:t>
            </a:r>
          </a:p>
          <a:p>
            <a:r>
              <a:rPr lang="ru-RU" sz="1400" b="1" dirty="0">
                <a:latin typeface="Times New Roman" pitchFamily="18" charset="0"/>
                <a:cs typeface="Times New Roman" pitchFamily="18" charset="0"/>
              </a:rPr>
              <a:t>Ход </a:t>
            </a:r>
            <a:r>
              <a:rPr lang="ru-RU" sz="1400" b="1" dirty="0" smtClean="0">
                <a:latin typeface="Times New Roman" pitchFamily="18" charset="0"/>
                <a:cs typeface="Times New Roman" pitchFamily="18" charset="0"/>
              </a:rPr>
              <a:t>игры</a:t>
            </a:r>
            <a:endParaRPr lang="ru-RU" sz="1400"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В </a:t>
            </a:r>
            <a:r>
              <a:rPr lang="ru-RU" sz="1200" dirty="0">
                <a:latin typeface="Times New Roman" pitchFamily="18" charset="0"/>
                <a:cs typeface="Times New Roman" pitchFamily="18" charset="0"/>
              </a:rPr>
              <a:t>игре принимает участие нечетное число детей. Каждый ребенок получает один флажок. По сигналу воспитателя (например, удар в бубен) дети разбегаются по площадке (комнате). По другому сигналу (например, два удара в бубен или слова «найди пару») дети, имеющие одинаковые флажки, становятся рядом.</a:t>
            </a:r>
          </a:p>
          <a:p>
            <a:r>
              <a:rPr lang="ru-RU" sz="1200" dirty="0">
                <a:latin typeface="Times New Roman" pitchFamily="18" charset="0"/>
                <a:cs typeface="Times New Roman" pitchFamily="18" charset="0"/>
              </a:rPr>
              <a:t>Один ребенок остается без пары. Обращаясь к нему, все играющие говорят:</a:t>
            </a:r>
          </a:p>
          <a:p>
            <a:r>
              <a:rPr lang="ru-RU" sz="1200" dirty="0">
                <a:latin typeface="Times New Roman" pitchFamily="18" charset="0"/>
                <a:cs typeface="Times New Roman" pitchFamily="18" charset="0"/>
              </a:rPr>
              <a:t>Ваня, Ваня (Маша, Оля и др.), не зевай!</a:t>
            </a:r>
          </a:p>
          <a:p>
            <a:r>
              <a:rPr lang="ru-RU" sz="1200" dirty="0">
                <a:latin typeface="Times New Roman" pitchFamily="18" charset="0"/>
                <a:cs typeface="Times New Roman" pitchFamily="18" charset="0"/>
              </a:rPr>
              <a:t>Быстро пару выбирай.</a:t>
            </a:r>
          </a:p>
          <a:p>
            <a:r>
              <a:rPr lang="ru-RU" sz="1200" dirty="0">
                <a:latin typeface="Times New Roman" pitchFamily="18" charset="0"/>
                <a:cs typeface="Times New Roman" pitchFamily="18" charset="0"/>
              </a:rPr>
              <a:t>Затем по удару в бубен дети опять разбегаются по площадке, и игра повторяется.</a:t>
            </a:r>
          </a:p>
          <a:p>
            <a:r>
              <a:rPr lang="ru-RU" sz="1400" b="1" dirty="0">
                <a:latin typeface="Times New Roman" pitchFamily="18" charset="0"/>
                <a:cs typeface="Times New Roman" pitchFamily="18" charset="0"/>
              </a:rPr>
              <a:t>Указания к </a:t>
            </a:r>
            <a:r>
              <a:rPr lang="ru-RU" sz="1400" b="1" dirty="0" smtClean="0">
                <a:latin typeface="Times New Roman" pitchFamily="18" charset="0"/>
                <a:cs typeface="Times New Roman" pitchFamily="18" charset="0"/>
              </a:rPr>
              <a:t>игре</a:t>
            </a:r>
          </a:p>
          <a:p>
            <a:r>
              <a:rPr lang="ru-RU" sz="1400" dirty="0" smtClean="0">
                <a:latin typeface="Times New Roman" pitchFamily="18" charset="0"/>
                <a:cs typeface="Times New Roman" pitchFamily="18" charset="0"/>
              </a:rPr>
              <a:t>Во </a:t>
            </a:r>
            <a:r>
              <a:rPr lang="ru-RU" sz="1400" dirty="0">
                <a:latin typeface="Times New Roman" pitchFamily="18" charset="0"/>
                <a:cs typeface="Times New Roman" pitchFamily="18" charset="0"/>
              </a:rPr>
              <a:t>время бега дети должны держать свои флажки поднятыми вверх.</a:t>
            </a:r>
          </a:p>
        </p:txBody>
      </p:sp>
      <p:pic>
        <p:nvPicPr>
          <p:cNvPr id="8" name="Рисунок 7" descr="Picture backgroun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8724" y="4107398"/>
            <a:ext cx="3324225" cy="1869440"/>
          </a:xfrm>
          <a:prstGeom prst="rect">
            <a:avLst/>
          </a:prstGeom>
          <a:noFill/>
          <a:ln>
            <a:noFill/>
          </a:ln>
        </p:spPr>
      </p:pic>
      <p:pic>
        <p:nvPicPr>
          <p:cNvPr id="9" name="Рисунок 8" descr="Picture background"/>
          <p:cNvPicPr/>
          <p:nvPr/>
        </p:nvPicPr>
        <p:blipFill>
          <a:blip r:embed="rId5">
            <a:extLst>
              <a:ext uri="{28A0092B-C50C-407E-A947-70E740481C1C}">
                <a14:useLocalDpi xmlns:a14="http://schemas.microsoft.com/office/drawing/2010/main" val="0"/>
              </a:ext>
            </a:extLst>
          </a:blip>
          <a:srcRect/>
          <a:stretch>
            <a:fillRect/>
          </a:stretch>
        </p:blipFill>
        <p:spPr bwMode="auto">
          <a:xfrm>
            <a:off x="7524300" y="4107398"/>
            <a:ext cx="3095625" cy="2066925"/>
          </a:xfrm>
          <a:prstGeom prst="rect">
            <a:avLst/>
          </a:prstGeom>
          <a:noFill/>
          <a:ln>
            <a:noFill/>
          </a:ln>
        </p:spPr>
      </p:pic>
    </p:spTree>
    <p:extLst>
      <p:ext uri="{BB962C8B-B14F-4D97-AF65-F5344CB8AC3E}">
        <p14:creationId xmlns:p14="http://schemas.microsoft.com/office/powerpoint/2010/main" val="1974212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594"/>
            <a:ext cx="6035563" cy="6858594"/>
          </a:xfrm>
          <a:prstGeom prst="rect">
            <a:avLst/>
          </a:prstGeom>
          <a:ln w="19050">
            <a:solidFill>
              <a:srgbClr val="0070C0"/>
            </a:solidFill>
          </a:ln>
        </p:spPr>
      </p:pic>
      <p:pic>
        <p:nvPicPr>
          <p:cNvPr id="3" name="Рисунок 2"/>
          <p:cNvPicPr>
            <a:picLocks noChangeAspect="1"/>
          </p:cNvPicPr>
          <p:nvPr/>
        </p:nvPicPr>
        <p:blipFill>
          <a:blip r:embed="rId2"/>
          <a:stretch>
            <a:fillRect/>
          </a:stretch>
        </p:blipFill>
        <p:spPr>
          <a:xfrm>
            <a:off x="6156437" y="-594"/>
            <a:ext cx="6035563" cy="6858594"/>
          </a:xfrm>
          <a:prstGeom prst="rect">
            <a:avLst/>
          </a:prstGeom>
          <a:ln w="19050">
            <a:solidFill>
              <a:srgbClr val="0070C0"/>
            </a:solidFill>
          </a:ln>
        </p:spPr>
      </p:pic>
      <p:sp>
        <p:nvSpPr>
          <p:cNvPr id="6" name="TextBox 5"/>
          <p:cNvSpPr txBox="1"/>
          <p:nvPr/>
        </p:nvSpPr>
        <p:spPr>
          <a:xfrm>
            <a:off x="677781" y="431224"/>
            <a:ext cx="4680000" cy="3970318"/>
          </a:xfrm>
          <a:prstGeom prst="rect">
            <a:avLst/>
          </a:prstGeom>
          <a:noFill/>
        </p:spPr>
        <p:txBody>
          <a:bodyPr wrap="square" rtlCol="0">
            <a:spAutoFit/>
          </a:bodyPr>
          <a:lstStyle/>
          <a:p>
            <a:r>
              <a:rPr lang="ru-RU" sz="1600" b="1" dirty="0" smtClean="0">
                <a:latin typeface="Times New Roman" pitchFamily="18" charset="0"/>
                <a:cs typeface="Times New Roman" panose="02020603050405020304" pitchFamily="18" charset="0"/>
              </a:rPr>
              <a:t>          </a:t>
            </a:r>
            <a:r>
              <a:rPr lang="ru-RU" sz="1600" b="1" dirty="0">
                <a:latin typeface="Times New Roman" pitchFamily="18" charset="0"/>
                <a:cs typeface="Times New Roman" pitchFamily="18" charset="0"/>
              </a:rPr>
              <a:t>№21 Где постучали?</a:t>
            </a:r>
          </a:p>
          <a:p>
            <a:r>
              <a:rPr lang="ru-RU" sz="1400" b="1" dirty="0">
                <a:latin typeface="Times New Roman" pitchFamily="18" charset="0"/>
                <a:cs typeface="Times New Roman" pitchFamily="18" charset="0"/>
              </a:rPr>
              <a:t>Материал</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Небольшая палочка, косынка (белый бумажный колпак).</a:t>
            </a:r>
          </a:p>
          <a:p>
            <a:r>
              <a:rPr lang="ru-RU" sz="1400" b="1" dirty="0">
                <a:latin typeface="Times New Roman" pitchFamily="18" charset="0"/>
                <a:cs typeface="Times New Roman" pitchFamily="18" charset="0"/>
              </a:rPr>
              <a:t>Ход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Дети садятся на стульчики, расставленные по кругу. Выбирается водящий. Он выходит на середину круга, и ему завязывают глаза. Остальные дети должны сидеть очень тихо. Воспитатель бесшумно проходит позади детей, останавливается возле кого-либо из сидящих и стучит палочкой о спинку стула, а затем прячет палочку за его спиной, чтобы ее не было видно. Потом она тихо отходит в сторону и говорит: «Пора!»</a:t>
            </a:r>
          </a:p>
          <a:p>
            <a:r>
              <a:rPr lang="ru-RU" sz="1200" dirty="0">
                <a:latin typeface="Times New Roman" pitchFamily="18" charset="0"/>
                <a:cs typeface="Times New Roman" pitchFamily="18" charset="0"/>
              </a:rPr>
              <a:t>Стоящий в кругу должен отгадать, где постучали, и подойти к тому, у кого спрятана палочка. Отгадав правильно, водящий садится на место того ребенка, у которого была палочка, а тот становится водящим. Если же водящий ошибся, то игра повторяется с ним же. Надо попросить детей сидеть еще тише, чтобы не мешать ему слушать. Если он не отгадает и во второй раз, выбирается другой водящий и игра продолжается.</a:t>
            </a:r>
          </a:p>
          <a:p>
            <a:r>
              <a:rPr lang="ru-RU" sz="1400" b="1" dirty="0">
                <a:latin typeface="Times New Roman" pitchFamily="18" charset="0"/>
                <a:cs typeface="Times New Roman" pitchFamily="18" charset="0"/>
              </a:rPr>
              <a:t>Указание к игре</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Под косынку, которой завязывают глаза детям, надо каждый раз подкладывать кусочек белой бумаги или вместо повязки надевать водящему бумажный колпак.</a:t>
            </a:r>
          </a:p>
        </p:txBody>
      </p:sp>
      <p:sp>
        <p:nvSpPr>
          <p:cNvPr id="8" name="TextBox 7"/>
          <p:cNvSpPr txBox="1"/>
          <p:nvPr/>
        </p:nvSpPr>
        <p:spPr>
          <a:xfrm>
            <a:off x="6834218" y="431224"/>
            <a:ext cx="4680000" cy="3631763"/>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№22 Лучинки</a:t>
            </a:r>
          </a:p>
          <a:p>
            <a:r>
              <a:rPr lang="ru-RU" sz="1400" b="1" dirty="0">
                <a:latin typeface="Times New Roman" pitchFamily="18" charset="0"/>
                <a:cs typeface="Times New Roman" pitchFamily="18" charset="0"/>
              </a:rPr>
              <a:t>Материал.</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Набор из 30—40 лучинок длиной 10—15см, окрашенных в 3—4 цвета.</a:t>
            </a:r>
          </a:p>
          <a:p>
            <a:r>
              <a:rPr lang="ru-RU" sz="1200" dirty="0">
                <a:latin typeface="Times New Roman" pitchFamily="18" charset="0"/>
                <a:cs typeface="Times New Roman" pitchFamily="18" charset="0"/>
              </a:rPr>
              <a:t>При усложнении игры добавить лучинки разного размера — от 5 до 15 см, по нескольку штук каждого размера.</a:t>
            </a:r>
          </a:p>
          <a:p>
            <a:r>
              <a:rPr lang="ru-RU" sz="1400" b="1" dirty="0">
                <a:latin typeface="Times New Roman" pitchFamily="18" charset="0"/>
                <a:cs typeface="Times New Roman" pitchFamily="18" charset="0"/>
              </a:rPr>
              <a:t>Ход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Группе детей (3—4 человека), сидящих за столом, воспитатель показывает, какие узоры можно выложить из лучинок. Дети берут из коробки лучинки и выкладывают узоры по образцу. Затем воспитатель предлагает детям самим придумать, что можно выложить из лучинок; напоминает, лучинки какого цвета лучше использовать.</a:t>
            </a:r>
          </a:p>
          <a:p>
            <a:r>
              <a:rPr lang="ru-RU" sz="1400" b="1" dirty="0">
                <a:latin typeface="Times New Roman" pitchFamily="18" charset="0"/>
                <a:cs typeface="Times New Roman" pitchFamily="18" charset="0"/>
              </a:rPr>
              <a:t>Указание к игре</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После того как дети научатся выкладывать узоры, к имеющемуся набору добавляются лучинки разных размеров. Воспитатель предлагает детям выкладывать и несложные сюжеты, например, дом с забором, дерево и т.п.</a:t>
            </a:r>
          </a:p>
          <a:p>
            <a:r>
              <a:rPr lang="ru-RU" sz="1200" dirty="0">
                <a:latin typeface="Times New Roman" pitchFamily="18" charset="0"/>
                <a:cs typeface="Times New Roman" pitchFamily="18" charset="0"/>
              </a:rPr>
              <a:t>Наборы лучинок можно изготовить самим из деревянного бруска или тонкой фанеры. Лучинки нужно хорошо обстругать и покрасить несмываемой краской.</a:t>
            </a:r>
          </a:p>
        </p:txBody>
      </p:sp>
    </p:spTree>
    <p:extLst>
      <p:ext uri="{BB962C8B-B14F-4D97-AF65-F5344CB8AC3E}">
        <p14:creationId xmlns:p14="http://schemas.microsoft.com/office/powerpoint/2010/main" val="2274795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594"/>
            <a:ext cx="6035563" cy="6858594"/>
          </a:xfrm>
          <a:prstGeom prst="rect">
            <a:avLst/>
          </a:prstGeom>
          <a:ln w="19050">
            <a:solidFill>
              <a:srgbClr val="0070C0"/>
            </a:solidFill>
          </a:ln>
        </p:spPr>
      </p:pic>
      <p:pic>
        <p:nvPicPr>
          <p:cNvPr id="3" name="Рисунок 2"/>
          <p:cNvPicPr>
            <a:picLocks noChangeAspect="1"/>
          </p:cNvPicPr>
          <p:nvPr/>
        </p:nvPicPr>
        <p:blipFill>
          <a:blip r:embed="rId2"/>
          <a:stretch>
            <a:fillRect/>
          </a:stretch>
        </p:blipFill>
        <p:spPr>
          <a:xfrm>
            <a:off x="6156437" y="-594"/>
            <a:ext cx="6035563" cy="6858594"/>
          </a:xfrm>
          <a:prstGeom prst="rect">
            <a:avLst/>
          </a:prstGeom>
          <a:ln w="19050">
            <a:solidFill>
              <a:srgbClr val="0070C0"/>
            </a:solidFill>
          </a:ln>
        </p:spPr>
      </p:pic>
      <p:sp>
        <p:nvSpPr>
          <p:cNvPr id="4" name="TextBox 3"/>
          <p:cNvSpPr txBox="1"/>
          <p:nvPr/>
        </p:nvSpPr>
        <p:spPr>
          <a:xfrm>
            <a:off x="677781" y="307847"/>
            <a:ext cx="4680000" cy="6894195"/>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№23 Улица </a:t>
            </a:r>
          </a:p>
          <a:p>
            <a:r>
              <a:rPr lang="ru-RU" sz="1400" b="1" dirty="0">
                <a:latin typeface="Times New Roman" pitchFamily="18" charset="0"/>
                <a:cs typeface="Times New Roman" pitchFamily="18" charset="0"/>
              </a:rPr>
              <a:t>Материал.</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Шнуры (санки), физкультурные палки, кольца и т.п.; зеленый и красный кружки; для игры требуется просторная площадка или большой зал.</a:t>
            </a:r>
          </a:p>
          <a:p>
            <a:r>
              <a:rPr lang="ru-RU" sz="1200" dirty="0">
                <a:latin typeface="Times New Roman" pitchFamily="18" charset="0"/>
                <a:cs typeface="Times New Roman" pitchFamily="18" charset="0"/>
              </a:rPr>
              <a:t>При усложнении игры: самодельные книжечки или бумажки — пропуска на право езды.</a:t>
            </a: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Каждый </a:t>
            </a:r>
            <a:r>
              <a:rPr lang="ru-RU" sz="1200" dirty="0">
                <a:latin typeface="Times New Roman" pitchFamily="18" charset="0"/>
                <a:cs typeface="Times New Roman" pitchFamily="18" charset="0"/>
              </a:rPr>
              <a:t>из играющих выбирает, какой вид транспорта будет изображать. Одни берут вожжи (зимой — санки) и подражают езде на лошади (ходят, высоко поднимая ноги, бегут); другие, с рулями в руках, — езде автомобиля (бегут, подражая гудкам). А вот мчится пожарная машина (один ребенок берется за передние концы физкультурных палок или шнуров, другой — за задние концы, третий — помещается в середине).</a:t>
            </a:r>
          </a:p>
          <a:p>
            <a:r>
              <a:rPr lang="ru-RU" sz="1200" dirty="0">
                <a:latin typeface="Times New Roman" pitchFamily="18" charset="0"/>
                <a:cs typeface="Times New Roman" pitchFamily="18" charset="0"/>
              </a:rPr>
              <a:t>Посреди площади, начерченной на земле, стоит «милиционер» (воспитательница, а в дальнейшем дети). «Милиционер» регулирует движение: поворачивается то к одним, то к другим и показывает то красный, то зеленый кружок.</a:t>
            </a:r>
          </a:p>
          <a:p>
            <a:r>
              <a:rPr lang="ru-RU" sz="1200" dirty="0">
                <a:latin typeface="Times New Roman" pitchFamily="18" charset="0"/>
                <a:cs typeface="Times New Roman" pitchFamily="18" charset="0"/>
              </a:rPr>
              <a:t>Ездить можно вокруг площади и пересекая ее. Если кто-либо нарушает правила езды, «милиционер» берет штраф (оштрафованный похлопывает по ладошке «милиционера» столько раз, сколько надо уплатить, считая вслух).</a:t>
            </a:r>
          </a:p>
          <a:p>
            <a:r>
              <a:rPr lang="ru-RU" sz="1200" dirty="0">
                <a:latin typeface="Times New Roman" pitchFamily="18" charset="0"/>
                <a:cs typeface="Times New Roman" pitchFamily="18" charset="0"/>
              </a:rPr>
              <a:t>«Ночью» движение прекращается: «лошадей» отводят в конюшню (садятся на скамейки или стульчики), «машины» едут в гараж (тоже садятся), «милиционер» уходит с дежурства</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Затем выбирают нового «милиционера» (одного или двух), дети меняются игрушками и ролями, и игра повторяется.</a:t>
            </a:r>
          </a:p>
          <a:p>
            <a:r>
              <a:rPr lang="ru-RU" sz="1200" dirty="0">
                <a:latin typeface="Times New Roman" pitchFamily="18" charset="0"/>
                <a:cs typeface="Times New Roman" pitchFamily="18" charset="0"/>
              </a:rPr>
              <a:t>Правила игры. «Лошади» и «автомобили» останавливаются при поднятии красного кружка и начинают двигаться при поднятии зеленого. «Пожарная машина» пропускается вне очереди. Если «милиционер» уходит с поста, все движение останавливается. В дальнейшем вводится дополнительное правило — ездить по правой стороне. Это правило вводится главным образом в играх со старшими детьми.</a:t>
            </a:r>
          </a:p>
          <a:p>
            <a:endParaRPr lang="ru-RU" sz="1200" dirty="0" smtClean="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a:p>
            <a:r>
              <a:rPr lang="ru-RU" sz="1200" b="1" dirty="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834218" y="391407"/>
            <a:ext cx="4680000" cy="3477875"/>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Указания </a:t>
            </a:r>
            <a:r>
              <a:rPr lang="ru-RU" sz="1400" b="1" dirty="0">
                <a:latin typeface="Times New Roman" pitchFamily="18" charset="0"/>
                <a:cs typeface="Times New Roman" pitchFamily="18" charset="0"/>
              </a:rPr>
              <a:t>к </a:t>
            </a:r>
            <a:r>
              <a:rPr lang="ru-RU" sz="1400" b="1" dirty="0" smtClean="0">
                <a:latin typeface="Times New Roman" pitchFamily="18" charset="0"/>
                <a:cs typeface="Times New Roman" pitchFamily="18" charset="0"/>
              </a:rPr>
              <a:t>игре.</a:t>
            </a:r>
            <a:endParaRPr lang="ru-RU" sz="1200"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Улицы </a:t>
            </a:r>
            <a:r>
              <a:rPr lang="ru-RU" sz="1200" dirty="0">
                <a:latin typeface="Times New Roman" pitchFamily="18" charset="0"/>
                <a:cs typeface="Times New Roman" pitchFamily="18" charset="0"/>
              </a:rPr>
              <a:t>обозначаются двумя параллельными линиями на расстоянии 8 — 10 м одна от другой. Если площадка большая, можно сделать два перекрестка и поставить двух милиционеров. Кроме автомашин и лошадей, можно устроить трамваи. Для этого нужны два шнура, за концы которых берутся два ребенка. У стоящего впереди на груди два цветных кружка, обозначающие трамвайные огоньки.</a:t>
            </a:r>
          </a:p>
          <a:p>
            <a:r>
              <a:rPr lang="ru-RU" sz="1200" dirty="0">
                <a:latin typeface="Times New Roman" pitchFamily="18" charset="0"/>
                <a:cs typeface="Times New Roman" pitchFamily="18" charset="0"/>
              </a:rPr>
              <a:t>Зимой для игры можно взять санки. Одни санки, с цветными вожжами, будут обозначать езду на лошади в санях; двое саней, соединенных веревкой, — трамвай с прицепом (ехать могут сразу двое «пассажиров», «вагоновожатый» впереди везет санки, а «кондуктор» позади их подталкивает).</a:t>
            </a:r>
          </a:p>
          <a:p>
            <a:r>
              <a:rPr lang="ru-RU" sz="1200" dirty="0">
                <a:latin typeface="Times New Roman" pitchFamily="18" charset="0"/>
                <a:cs typeface="Times New Roman" pitchFamily="18" charset="0"/>
              </a:rPr>
              <a:t>Роли в игре время от времени меняются. Если требуется продлить отдых, можно провести осмотр всех машин и лошадей, выдачу пропусков на право езды (самодельные книжечки или бумажки) и т. п.</a:t>
            </a:r>
          </a:p>
          <a:p>
            <a:r>
              <a:rPr lang="ru-RU" sz="1200" dirty="0">
                <a:latin typeface="Times New Roman" pitchFamily="18" charset="0"/>
                <a:cs typeface="Times New Roman" pitchFamily="18" charset="0"/>
              </a:rPr>
              <a:t>Игра может проводиться во время прогулки в средней и старшей группах совместно.</a:t>
            </a:r>
          </a:p>
        </p:txBody>
      </p:sp>
    </p:spTree>
    <p:extLst>
      <p:ext uri="{BB962C8B-B14F-4D97-AF65-F5344CB8AC3E}">
        <p14:creationId xmlns:p14="http://schemas.microsoft.com/office/powerpoint/2010/main" val="4043388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6035563" cy="6858594"/>
          </a:xfrm>
          <a:prstGeom prst="rect">
            <a:avLst/>
          </a:prstGeom>
          <a:ln w="19050">
            <a:solidFill>
              <a:srgbClr val="0070C0"/>
            </a:solidFill>
          </a:ln>
        </p:spPr>
      </p:pic>
      <p:pic>
        <p:nvPicPr>
          <p:cNvPr id="3" name="Рисунок 2"/>
          <p:cNvPicPr>
            <a:picLocks noChangeAspect="1"/>
          </p:cNvPicPr>
          <p:nvPr/>
        </p:nvPicPr>
        <p:blipFill>
          <a:blip r:embed="rId2"/>
          <a:stretch>
            <a:fillRect/>
          </a:stretch>
        </p:blipFill>
        <p:spPr>
          <a:xfrm>
            <a:off x="6156436" y="0"/>
            <a:ext cx="6035563" cy="6858594"/>
          </a:xfrm>
          <a:prstGeom prst="rect">
            <a:avLst/>
          </a:prstGeom>
          <a:ln w="19050">
            <a:solidFill>
              <a:srgbClr val="0070C0"/>
            </a:solidFill>
          </a:ln>
        </p:spPr>
      </p:pic>
      <p:sp>
        <p:nvSpPr>
          <p:cNvPr id="4" name="TextBox 3"/>
          <p:cNvSpPr txBox="1"/>
          <p:nvPr/>
        </p:nvSpPr>
        <p:spPr>
          <a:xfrm>
            <a:off x="677781" y="276856"/>
            <a:ext cx="4680000" cy="6340197"/>
          </a:xfrm>
          <a:prstGeom prst="rect">
            <a:avLst/>
          </a:prstGeom>
          <a:noFill/>
        </p:spPr>
        <p:txBody>
          <a:bodyPr wrap="square" rtlCol="0">
            <a:spAutoFit/>
          </a:bodyPr>
          <a:lstStyle/>
          <a:p>
            <a:r>
              <a:rPr lang="ru-RU" sz="1600" b="1" dirty="0">
                <a:latin typeface="Times New Roman" pitchFamily="18" charset="0"/>
                <a:cs typeface="Times New Roman" pitchFamily="18" charset="0"/>
              </a:rPr>
              <a:t>№24 Поезд </a:t>
            </a:r>
          </a:p>
          <a:p>
            <a:r>
              <a:rPr lang="ru-RU" sz="1400" b="1" dirty="0">
                <a:latin typeface="Times New Roman" pitchFamily="18" charset="0"/>
                <a:cs typeface="Times New Roman" pitchFamily="18" charset="0"/>
              </a:rPr>
              <a:t>Материал</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Красные и зеленые флажки, фуражка, круги-фонари.</a:t>
            </a:r>
          </a:p>
          <a:p>
            <a:r>
              <a:rPr lang="ru-RU" sz="1400" b="1" dirty="0">
                <a:latin typeface="Times New Roman" pitchFamily="18" charset="0"/>
                <a:cs typeface="Times New Roman" pitchFamily="18" charset="0"/>
              </a:rPr>
              <a:t>Ход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Из детей выбираются: паровоз, машинист, кондуктор, начальник станции, стрелочники. Остальные дети изображают вагоны и становятся за «паровозом» (ему в руки дают круги-фонари) и «машинистом», положив руки на плечи впереди стоящему.</a:t>
            </a:r>
          </a:p>
          <a:p>
            <a:r>
              <a:rPr lang="ru-RU" sz="1200" dirty="0">
                <a:latin typeface="Times New Roman" pitchFamily="18" charset="0"/>
                <a:cs typeface="Times New Roman" pitchFamily="18" charset="0"/>
              </a:rPr>
              <a:t>«Стрелочники» с красными и зелеными флажками располагается по пути следования поезда, на поворотах. Обозначаются станции, им даются названия.</a:t>
            </a:r>
          </a:p>
          <a:p>
            <a:r>
              <a:rPr lang="ru-RU" sz="1200" dirty="0">
                <a:latin typeface="Times New Roman" pitchFamily="18" charset="0"/>
                <a:cs typeface="Times New Roman" pitchFamily="18" charset="0"/>
              </a:rPr>
              <a:t>«Начальник станции» надевает фуражку, он отправляет поезд (поднимает руку). «Машинист» дает гудок (гудит «у-у-у»), паровоз пускает пар — «</a:t>
            </a:r>
            <a:r>
              <a:rPr lang="ru-RU" sz="1200" dirty="0" err="1">
                <a:latin typeface="Times New Roman" pitchFamily="18" charset="0"/>
                <a:cs typeface="Times New Roman" pitchFamily="18" charset="0"/>
              </a:rPr>
              <a:t>чш</a:t>
            </a:r>
            <a:r>
              <a:rPr lang="ru-RU" sz="1200" dirty="0">
                <a:latin typeface="Times New Roman" pitchFamily="18" charset="0"/>
                <a:cs typeface="Times New Roman" pitchFamily="18" charset="0"/>
              </a:rPr>
              <a:t>-ш-ш», и после этого поезд трогается. Все дети ритмично повторяют за паровозом: «</a:t>
            </a:r>
            <a:r>
              <a:rPr lang="ru-RU" sz="1200" dirty="0" err="1">
                <a:latin typeface="Times New Roman" pitchFamily="18" charset="0"/>
                <a:cs typeface="Times New Roman" pitchFamily="18" charset="0"/>
              </a:rPr>
              <a:t>По-шел</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по-шел</a:t>
            </a:r>
            <a:r>
              <a:rPr lang="ru-RU" sz="1200" dirty="0">
                <a:latin typeface="Times New Roman" pitchFamily="18" charset="0"/>
                <a:cs typeface="Times New Roman" pitchFamily="18" charset="0"/>
              </a:rPr>
              <a:t>». Затем, ускоряя ход: «Поехали, поехали, поехали». «Кондуктор» следит, хорошо ли идет поезд, не расцепились ли «вагоны» (если вагоны расцепились, «кондуктор» дает сигнал и останавливает поезд).</a:t>
            </a:r>
          </a:p>
          <a:p>
            <a:r>
              <a:rPr lang="ru-RU" sz="1200" dirty="0">
                <a:latin typeface="Times New Roman" pitchFamily="18" charset="0"/>
                <a:cs typeface="Times New Roman" pitchFamily="18" charset="0"/>
              </a:rPr>
              <a:t>На пути поезда можно поставить мост — дети, стоя попарно, соединив руки вверху, образуют арки моста. По мосту дети идут на носках, повторяя в такт: «По мосту, по мосту, по мосту». Пройдя мост, поезд ускоряет ход, «вагончики» приговаривают: «Проехали, проехали».</a:t>
            </a:r>
          </a:p>
          <a:p>
            <a:r>
              <a:rPr lang="ru-RU" sz="1200" dirty="0">
                <a:latin typeface="Times New Roman" pitchFamily="18" charset="0"/>
                <a:cs typeface="Times New Roman" pitchFamily="18" charset="0"/>
              </a:rPr>
              <a:t>Так же может быть представлен тоннель, проходя через который дети приговаривают: «</a:t>
            </a:r>
            <a:r>
              <a:rPr lang="ru-RU" sz="1200" dirty="0" err="1">
                <a:latin typeface="Times New Roman" pitchFamily="18" charset="0"/>
                <a:cs typeface="Times New Roman" pitchFamily="18" charset="0"/>
              </a:rPr>
              <a:t>Ти-ше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ти-ше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ти-ше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ти-ше</a:t>
            </a:r>
            <a:r>
              <a:rPr lang="ru-RU" sz="1200" dirty="0">
                <a:latin typeface="Times New Roman" pitchFamily="18" charset="0"/>
                <a:cs typeface="Times New Roman" pitchFamily="18" charset="0"/>
              </a:rPr>
              <a:t>». После тоннеля поезд снова ускоряет ход: «Проехали, проехали, проехали».</a:t>
            </a:r>
          </a:p>
          <a:p>
            <a:r>
              <a:rPr lang="ru-RU" sz="1200" dirty="0">
                <a:latin typeface="Times New Roman" pitchFamily="18" charset="0"/>
                <a:cs typeface="Times New Roman" pitchFamily="18" charset="0"/>
              </a:rPr>
              <a:t>Приближаясь к станции, «паровоз» кричит: «Пить </a:t>
            </a:r>
            <a:r>
              <a:rPr lang="ru-RU" sz="1200" dirty="0" err="1">
                <a:latin typeface="Times New Roman" pitchFamily="18" charset="0"/>
                <a:cs typeface="Times New Roman" pitchFamily="18" charset="0"/>
              </a:rPr>
              <a:t>хоч</a:t>
            </a:r>
            <a:r>
              <a:rPr lang="ru-RU" sz="1200" dirty="0">
                <a:latin typeface="Times New Roman" pitchFamily="18" charset="0"/>
                <a:cs typeface="Times New Roman" pitchFamily="18" charset="0"/>
              </a:rPr>
              <a:t>-у-у-у!» «Вагончики» отвечают, замедляя ход: «Ох, устали, ох, устали, ох, устали!» «Начальник станции» встречает поезд, поезд останавливается.</a:t>
            </a:r>
          </a:p>
          <a:p>
            <a:r>
              <a:rPr lang="ru-RU" sz="1200" dirty="0">
                <a:latin typeface="Times New Roman" pitchFamily="18" charset="0"/>
                <a:cs typeface="Times New Roman" pitchFamily="18" charset="0"/>
              </a:rPr>
              <a:t>Правила игры. Выполнять движения согласованно и в соответствии со словами. Не нарушать сцепления между «вагонами» и «паровозом». Соблюдать сигналы.</a:t>
            </a:r>
          </a:p>
          <a:p>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
        <p:nvSpPr>
          <p:cNvPr id="6" name="TextBox 5"/>
          <p:cNvSpPr txBox="1"/>
          <p:nvPr/>
        </p:nvSpPr>
        <p:spPr>
          <a:xfrm>
            <a:off x="6834217" y="287413"/>
            <a:ext cx="4680000" cy="6001643"/>
          </a:xfrm>
          <a:prstGeom prst="rect">
            <a:avLst/>
          </a:prstGeom>
          <a:noFill/>
        </p:spPr>
        <p:txBody>
          <a:bodyPr wrap="square" rtlCol="0">
            <a:spAutoFit/>
          </a:bodyPr>
          <a:lstStyle/>
          <a:p>
            <a:r>
              <a:rPr lang="ru-RU" sz="1600" b="1" dirty="0">
                <a:latin typeface="Times New Roman" pitchFamily="18" charset="0"/>
                <a:cs typeface="Times New Roman" pitchFamily="18" charset="0"/>
              </a:rPr>
              <a:t>№25 На границе </a:t>
            </a:r>
          </a:p>
          <a:p>
            <a:r>
              <a:rPr lang="ru-RU" sz="1400" b="1" dirty="0" smtClean="0">
                <a:latin typeface="Times New Roman" pitchFamily="18" charset="0"/>
                <a:cs typeface="Times New Roman" pitchFamily="18" charset="0"/>
              </a:rPr>
              <a:t>Материал</a:t>
            </a:r>
            <a:r>
              <a:rPr lang="ru-RU" sz="14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Игрушечные </a:t>
            </a:r>
            <a:r>
              <a:rPr lang="ru-RU" sz="1200" dirty="0">
                <a:latin typeface="Times New Roman" pitchFamily="18" charset="0"/>
                <a:cs typeface="Times New Roman" pitchFamily="18" charset="0"/>
              </a:rPr>
              <a:t>винтовки (на 2 меньше числа детей), </a:t>
            </a:r>
            <a:r>
              <a:rPr lang="ru-RU" sz="1200" dirty="0" smtClean="0">
                <a:latin typeface="Times New Roman" pitchFamily="18" charset="0"/>
                <a:cs typeface="Times New Roman" pitchFamily="18" charset="0"/>
              </a:rPr>
              <a:t>шнур</a:t>
            </a:r>
            <a:r>
              <a:rPr lang="ru-RU" sz="1200" dirty="0">
                <a:latin typeface="Times New Roman" pitchFamily="18" charset="0"/>
                <a:cs typeface="Times New Roman" pitchFamily="18" charset="0"/>
              </a:rPr>
              <a:t>.</a:t>
            </a: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Дети изображают пограничников, двух ребят назначают часовыми с собакой. «Пограничники» отдыхают, например, играют на музыкальных инструментах (изображают игру движениями и поют), собирают для костра шишки (их заранее можно разбросать по площадке), греются у костров (сидят на корточках или в любых позах небольшими группами) и т.д. В другом конце площадки лежат винтовки.</a:t>
            </a:r>
          </a:p>
          <a:p>
            <a:r>
              <a:rPr lang="ru-RU" sz="1200" dirty="0">
                <a:latin typeface="Times New Roman" pitchFamily="18" charset="0"/>
                <a:cs typeface="Times New Roman" pitchFamily="18" charset="0"/>
              </a:rPr>
              <a:t>«Часовой» держит «собаку» на привязи (один конец шнура в руке ребенка, изображающего собаку другой — в руке пограничника) и ходит с нею вдоль черты, которой обозначена воображаемая граница. Вдруг «собака» дергает за шнур. «Часовой» кричит: «Тревога!» Услыхав этот сигнал, все «пограничники» должны быстро взять винтовки и построиться вдоль воображаемой границы. Двое детей, которые раньше всех прибегут к черте, будут часовым и сторожевой собакой в следующей игре.</a:t>
            </a:r>
          </a:p>
          <a:p>
            <a:r>
              <a:rPr lang="ru-RU" sz="1400" b="1" dirty="0">
                <a:latin typeface="Times New Roman" pitchFamily="18" charset="0"/>
                <a:cs typeface="Times New Roman" pitchFamily="18" charset="0"/>
              </a:rPr>
              <a:t>Правила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«Пограничники» должны находиться подальше от винтовок. Брать заранее винтовку не разрешается. Кто скорее станет на линию, изображающую границу, будет часовым и сторожевой собакой.</a:t>
            </a:r>
          </a:p>
          <a:p>
            <a:r>
              <a:rPr lang="ru-RU" sz="1400" b="1" dirty="0">
                <a:latin typeface="Times New Roman" pitchFamily="18" charset="0"/>
                <a:cs typeface="Times New Roman" pitchFamily="18" charset="0"/>
              </a:rPr>
              <a:t>Указания к игре</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Винтовки следует разложить прямо на земле подряд на небольшом расстоянии одна от другой. О том, чем будут заниматься пограничники на отдыхе, сговариваются заранее.</a:t>
            </a:r>
          </a:p>
          <a:p>
            <a:r>
              <a:rPr lang="ru-RU" sz="1200" dirty="0">
                <a:latin typeface="Times New Roman" pitchFamily="18" charset="0"/>
                <a:cs typeface="Times New Roman" pitchFamily="18" charset="0"/>
              </a:rPr>
              <a:t>При повторении игры следует менять занятия пограничников. Например, первый раз они могут играть на музыкальных инструментах, второй раз — греться у костра, третий раз — собирать шишки, четвертый — заниматься физкультурой и т. п.</a:t>
            </a:r>
          </a:p>
          <a:p>
            <a:r>
              <a:rPr lang="ru-RU" sz="1200" dirty="0">
                <a:latin typeface="Times New Roman" pitchFamily="18" charset="0"/>
                <a:cs typeface="Times New Roman" pitchFamily="18" charset="0"/>
              </a:rPr>
              <a:t>Играть можно и в помещении, и на воздухе.</a:t>
            </a:r>
          </a:p>
          <a:p>
            <a:r>
              <a:rPr lang="ru-RU" sz="1200" b="1" dirty="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12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6035563" cy="6858594"/>
          </a:xfrm>
          <a:prstGeom prst="rect">
            <a:avLst/>
          </a:prstGeom>
          <a:ln w="19050">
            <a:solidFill>
              <a:srgbClr val="0070C0"/>
            </a:solidFill>
          </a:ln>
        </p:spPr>
      </p:pic>
      <p:pic>
        <p:nvPicPr>
          <p:cNvPr id="3" name="Рисунок 2"/>
          <p:cNvPicPr>
            <a:picLocks noChangeAspect="1"/>
          </p:cNvPicPr>
          <p:nvPr/>
        </p:nvPicPr>
        <p:blipFill>
          <a:blip r:embed="rId2"/>
          <a:stretch>
            <a:fillRect/>
          </a:stretch>
        </p:blipFill>
        <p:spPr>
          <a:xfrm>
            <a:off x="6156437" y="0"/>
            <a:ext cx="6035563" cy="6858594"/>
          </a:xfrm>
          <a:prstGeom prst="rect">
            <a:avLst/>
          </a:prstGeom>
          <a:ln w="19050">
            <a:solidFill>
              <a:srgbClr val="0070C0"/>
            </a:solidFill>
          </a:ln>
        </p:spPr>
      </p:pic>
      <p:sp>
        <p:nvSpPr>
          <p:cNvPr id="4" name="TextBox 3"/>
          <p:cNvSpPr txBox="1"/>
          <p:nvPr/>
        </p:nvSpPr>
        <p:spPr>
          <a:xfrm>
            <a:off x="677781" y="389090"/>
            <a:ext cx="4680000" cy="4678204"/>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        </a:t>
            </a:r>
            <a:r>
              <a:rPr lang="ru-RU" sz="1600" b="1" dirty="0" smtClean="0">
                <a:latin typeface="Times New Roman" pitchFamily="18" charset="0"/>
                <a:cs typeface="Times New Roman" pitchFamily="18" charset="0"/>
              </a:rPr>
              <a:t>№</a:t>
            </a:r>
            <a:r>
              <a:rPr lang="ru-RU" sz="1600" b="1" dirty="0">
                <a:latin typeface="Times New Roman" pitchFamily="18" charset="0"/>
                <a:cs typeface="Times New Roman" pitchFamily="18" charset="0"/>
              </a:rPr>
              <a:t>26 Лиса и гуси (по сказке братьев Гримм)</a:t>
            </a:r>
          </a:p>
          <a:p>
            <a:r>
              <a:rPr lang="ru-RU" sz="1400" b="1" dirty="0" smtClean="0">
                <a:latin typeface="Times New Roman" pitchFamily="18" charset="0"/>
                <a:cs typeface="Times New Roman" pitchFamily="18" charset="0"/>
              </a:rPr>
              <a:t>Ход игры</a:t>
            </a:r>
            <a:r>
              <a:rPr lang="ru-RU" sz="14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Обозначаются </a:t>
            </a:r>
            <a:r>
              <a:rPr lang="ru-RU" sz="1200" dirty="0">
                <a:latin typeface="Times New Roman" pitchFamily="18" charset="0"/>
                <a:cs typeface="Times New Roman" pitchFamily="18" charset="0"/>
              </a:rPr>
              <a:t>два дома: для лисы и для гусей. </a:t>
            </a:r>
            <a:r>
              <a:rPr lang="ru-RU" sz="1200" dirty="0" smtClean="0">
                <a:latin typeface="Times New Roman" pitchFamily="18" charset="0"/>
                <a:cs typeface="Times New Roman" pitchFamily="18" charset="0"/>
              </a:rPr>
              <a:t>Напротив </a:t>
            </a:r>
            <a:r>
              <a:rPr lang="ru-RU" sz="1200" dirty="0">
                <a:latin typeface="Times New Roman" pitchFamily="18" charset="0"/>
                <a:cs typeface="Times New Roman" pitchFamily="18" charset="0"/>
              </a:rPr>
              <a:t>дома гусей, через площадку, — луг, где пасутся гуси. Все дети становятся в ряд — это гуси на лугу. «Лиса» (воспитатель) говорит: «Гуси, гуси, я вас съем!»</a:t>
            </a:r>
          </a:p>
          <a:p>
            <a:r>
              <a:rPr lang="ru-RU" sz="1400" b="1" dirty="0">
                <a:latin typeface="Times New Roman" pitchFamily="18" charset="0"/>
                <a:cs typeface="Times New Roman" pitchFamily="18" charset="0"/>
              </a:rPr>
              <a:t>Гуси.</a:t>
            </a:r>
            <a:endParaRPr lang="ru-RU" sz="1400" dirty="0">
              <a:latin typeface="Times New Roman" pitchFamily="18" charset="0"/>
              <a:cs typeface="Times New Roman" pitchFamily="18" charset="0"/>
            </a:endParaRPr>
          </a:p>
          <a:p>
            <a:r>
              <a:rPr lang="ru-RU" sz="1200" dirty="0">
                <a:latin typeface="Times New Roman" pitchFamily="18" charset="0"/>
                <a:cs typeface="Times New Roman" pitchFamily="18" charset="0"/>
              </a:rPr>
              <a:t>Подожди, лиса, не кушай,</a:t>
            </a:r>
          </a:p>
          <a:p>
            <a:r>
              <a:rPr lang="ru-RU" sz="1200" dirty="0">
                <a:latin typeface="Times New Roman" pitchFamily="18" charset="0"/>
                <a:cs typeface="Times New Roman" pitchFamily="18" charset="0"/>
              </a:rPr>
              <a:t>Нашу песенку послушай,</a:t>
            </a:r>
          </a:p>
          <a:p>
            <a:r>
              <a:rPr lang="ru-RU" sz="1200" dirty="0">
                <a:latin typeface="Times New Roman" pitchFamily="18" charset="0"/>
                <a:cs typeface="Times New Roman" pitchFamily="18" charset="0"/>
              </a:rPr>
              <a:t>Га-га-га, га-га-га,</a:t>
            </a:r>
          </a:p>
          <a:p>
            <a:r>
              <a:rPr lang="ru-RU" sz="1200" dirty="0">
                <a:latin typeface="Times New Roman" pitchFamily="18" charset="0"/>
                <a:cs typeface="Times New Roman" pitchFamily="18" charset="0"/>
              </a:rPr>
              <a:t>Га-га-га, га-га-га!</a:t>
            </a:r>
          </a:p>
          <a:p>
            <a:r>
              <a:rPr lang="ru-RU" sz="1200" dirty="0">
                <a:latin typeface="Times New Roman" pitchFamily="18" charset="0"/>
                <a:cs typeface="Times New Roman" pitchFamily="18" charset="0"/>
              </a:rPr>
              <a:t>Лиса.</a:t>
            </a:r>
          </a:p>
          <a:p>
            <a:r>
              <a:rPr lang="ru-RU" sz="1200" dirty="0">
                <a:latin typeface="Times New Roman" pitchFamily="18" charset="0"/>
                <a:cs typeface="Times New Roman" pitchFamily="18" charset="0"/>
              </a:rPr>
              <a:t>Надоело слушать вас,</a:t>
            </a:r>
          </a:p>
          <a:p>
            <a:r>
              <a:rPr lang="ru-RU" sz="1200" dirty="0">
                <a:latin typeface="Times New Roman" pitchFamily="18" charset="0"/>
                <a:cs typeface="Times New Roman" pitchFamily="18" charset="0"/>
              </a:rPr>
              <a:t>Всех я съем сейчас!</a:t>
            </a:r>
          </a:p>
          <a:p>
            <a:r>
              <a:rPr lang="ru-RU" sz="1200" dirty="0">
                <a:latin typeface="Times New Roman" pitchFamily="18" charset="0"/>
                <a:cs typeface="Times New Roman" pitchFamily="18" charset="0"/>
              </a:rPr>
              <a:t>«Гуси» летят домой, «лиса» их ловит. Пойманных отводит в свой дом. Когда «лиса» поймает 3 «гусей», выбирают новую «лису».</a:t>
            </a:r>
          </a:p>
          <a:p>
            <a:r>
              <a:rPr lang="ru-RU" sz="1400" b="1" dirty="0">
                <a:latin typeface="Times New Roman" pitchFamily="18" charset="0"/>
                <a:cs typeface="Times New Roman" pitchFamily="18" charset="0"/>
              </a:rPr>
              <a:t>Правила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Убегать от «лисы» и ловить «гусей» можно лишь после слов «всех я съем сейчас!». Ловить в доме гусей нельзя.</a:t>
            </a:r>
          </a:p>
          <a:p>
            <a:r>
              <a:rPr lang="ru-RU" sz="1400" b="1" dirty="0">
                <a:latin typeface="Times New Roman" pitchFamily="18" charset="0"/>
                <a:cs typeface="Times New Roman" pitchFamily="18" charset="0"/>
              </a:rPr>
              <a:t>Указания к игре</a:t>
            </a:r>
            <a:r>
              <a:rPr lang="ru-RU" sz="1200" dirty="0">
                <a:latin typeface="Times New Roman" pitchFamily="18" charset="0"/>
                <a:cs typeface="Times New Roman" pitchFamily="18" charset="0"/>
              </a:rPr>
              <a:t>. «Гуси» должны пастись посредине луга, т.е. на равном расстоянии от своего дома и дома лисы. Если «лиса» долго не может поймать положенное число «гусей», пойманные ею «гуси» становятся ее помощниками. Можно также вести счет пойманным «гусям», не задерживая их в доме лисы, а сразу отпуская на волю.</a:t>
            </a:r>
          </a:p>
          <a:p>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834218" y="389090"/>
            <a:ext cx="4680000" cy="5663089"/>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№27 Спасайся от волка</a:t>
            </a:r>
          </a:p>
          <a:p>
            <a:r>
              <a:rPr lang="ru-RU" sz="1400" b="1" dirty="0">
                <a:latin typeface="Times New Roman" pitchFamily="18" charset="0"/>
                <a:cs typeface="Times New Roman" pitchFamily="18" charset="0"/>
              </a:rPr>
              <a:t>Материал</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Шведская стенка (заборчик).</a:t>
            </a:r>
          </a:p>
          <a:p>
            <a:r>
              <a:rPr lang="ru-RU" sz="1400" b="1" dirty="0">
                <a:latin typeface="Times New Roman" pitchFamily="18" charset="0"/>
                <a:cs typeface="Times New Roman" pitchFamily="18" charset="0"/>
              </a:rPr>
              <a:t>Ход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Дети пришли в лес за ягодами, ходят и собирают (время от времени приседают на карточки, наклоняются). Вдруг раздается вой «волка» (волком назначают кого-либо из детей), показывается «волк», дети быстро влезают на деревья (заборчик, шведская лесенка), спасаясь таким образом от «волка». Когда «волк» скрывается, дети снова слезают и продолжают собирать ягоды. Игра повторяется несколько раз, затем по сигналу воспитателя дети уходят из леса, выбирается новый волк, и игра начинается снова.</a:t>
            </a:r>
          </a:p>
          <a:p>
            <a:r>
              <a:rPr lang="ru-RU" sz="1400" b="1" dirty="0">
                <a:latin typeface="Times New Roman" pitchFamily="18" charset="0"/>
                <a:cs typeface="Times New Roman" pitchFamily="18" charset="0"/>
              </a:rPr>
              <a:t>Правила игры.</a:t>
            </a:r>
            <a:r>
              <a:rPr lang="ru-RU" sz="1600" b="1" dirty="0">
                <a:latin typeface="Times New Roman" pitchFamily="18" charset="0"/>
                <a:cs typeface="Times New Roman" pitchFamily="18" charset="0"/>
              </a:rPr>
              <a:t> </a:t>
            </a:r>
            <a:r>
              <a:rPr lang="ru-RU" sz="1200" dirty="0">
                <a:latin typeface="Times New Roman" pitchFamily="18" charset="0"/>
                <a:cs typeface="Times New Roman" pitchFamily="18" charset="0"/>
              </a:rPr>
              <a:t>Влезать на заборчик на 4—5 ступенек, не выше, и только после того, как покажется «волк». «Волк» не ловит, а только пугает детей голосом, высовываясь из своего логова.</a:t>
            </a:r>
          </a:p>
          <a:p>
            <a:r>
              <a:rPr lang="ru-RU" sz="1400" b="1" dirty="0">
                <a:latin typeface="Times New Roman" pitchFamily="18" charset="0"/>
                <a:cs typeface="Times New Roman" pitchFamily="18" charset="0"/>
              </a:rPr>
              <a:t>Указания к игре</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Чтобы дети не свалились с лесенки, спасаясь от «волка», не следует вводить ловлю. «Волка» нужно посадить подальше от лесенки.</a:t>
            </a:r>
          </a:p>
          <a:p>
            <a:r>
              <a:rPr lang="ru-RU" sz="1200" dirty="0">
                <a:latin typeface="Times New Roman" pitchFamily="18" charset="0"/>
                <a:cs typeface="Times New Roman" pitchFamily="18" charset="0"/>
              </a:rPr>
              <a:t>Если игра проводится в лесу, дети прячутся от «волка» за деревья.</a:t>
            </a:r>
          </a:p>
          <a:p>
            <a:r>
              <a:rPr lang="ru-RU" sz="1200" dirty="0">
                <a:latin typeface="Times New Roman" pitchFamily="18" charset="0"/>
                <a:cs typeface="Times New Roman" pitchFamily="18" charset="0"/>
              </a:rPr>
              <a:t>Роль волка могут выполнять дети по очереди, а воспитатель играет с остальными в сбор ягод. Она помогает детям при влезании на лесенку.</a:t>
            </a:r>
          </a:p>
          <a:p>
            <a:r>
              <a:rPr lang="ru-RU" sz="1200" dirty="0">
                <a:latin typeface="Times New Roman" pitchFamily="18" charset="0"/>
                <a:cs typeface="Times New Roman" pitchFamily="18" charset="0"/>
              </a:rPr>
              <a:t>Эту игру следует проводить тогда, когда дети уже умеют лазить, иначе кто-то может упасть.</a:t>
            </a:r>
          </a:p>
          <a:p>
            <a:r>
              <a:rPr lang="ru-RU" sz="1200" dirty="0">
                <a:latin typeface="Times New Roman" pitchFamily="18" charset="0"/>
                <a:cs typeface="Times New Roman" pitchFamily="18" charset="0"/>
              </a:rPr>
              <a:t>В качестве отдыха можно ввести привал в лесу, во время которого рассказать что-нибудь близкое игре по содержанию, спеть песню и т. п</a:t>
            </a:r>
            <a:r>
              <a:rPr lang="ru-RU" sz="1200" dirty="0" smtClean="0">
                <a:latin typeface="Times New Roman" pitchFamily="18" charset="0"/>
                <a:cs typeface="Times New Roman" pitchFamily="18" charset="0"/>
              </a:rPr>
              <a:t>.</a:t>
            </a:r>
            <a:endParaRPr lang="ru-RU" sz="1600" dirty="0"/>
          </a:p>
          <a:p>
            <a:endParaRPr lang="ru-RU" sz="1400" b="1" dirty="0" smtClean="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2106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6035563" cy="6858594"/>
          </a:xfrm>
          <a:prstGeom prst="rect">
            <a:avLst/>
          </a:prstGeom>
          <a:ln w="19050">
            <a:solidFill>
              <a:srgbClr val="0070C0"/>
            </a:solidFill>
          </a:ln>
        </p:spPr>
      </p:pic>
      <p:pic>
        <p:nvPicPr>
          <p:cNvPr id="3" name="Рисунок 2"/>
          <p:cNvPicPr>
            <a:picLocks noChangeAspect="1"/>
          </p:cNvPicPr>
          <p:nvPr/>
        </p:nvPicPr>
        <p:blipFill>
          <a:blip r:embed="rId2"/>
          <a:stretch>
            <a:fillRect/>
          </a:stretch>
        </p:blipFill>
        <p:spPr>
          <a:xfrm>
            <a:off x="6156437" y="0"/>
            <a:ext cx="6035563" cy="6858594"/>
          </a:xfrm>
          <a:prstGeom prst="rect">
            <a:avLst/>
          </a:prstGeom>
          <a:ln w="19050">
            <a:solidFill>
              <a:srgbClr val="0070C0"/>
            </a:solidFill>
          </a:ln>
        </p:spPr>
      </p:pic>
      <p:sp>
        <p:nvSpPr>
          <p:cNvPr id="4" name="TextBox 3"/>
          <p:cNvSpPr txBox="1"/>
          <p:nvPr/>
        </p:nvSpPr>
        <p:spPr>
          <a:xfrm>
            <a:off x="677781" y="370422"/>
            <a:ext cx="4680000" cy="5786199"/>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№28  Догонялки</a:t>
            </a:r>
          </a:p>
          <a:p>
            <a:r>
              <a:rPr lang="ru-RU" sz="1400" b="1" dirty="0">
                <a:latin typeface="Times New Roman" pitchFamily="18" charset="0"/>
                <a:cs typeface="Times New Roman" pitchFamily="18" charset="0"/>
              </a:rPr>
              <a:t>Ход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Дети берутся за руки, идут ровной шеренгой к воспитательнице, которая сидит на некотором расстоянии от них на стульчике. Все говорят:</a:t>
            </a:r>
          </a:p>
          <a:p>
            <a:r>
              <a:rPr lang="ru-RU" sz="1200" dirty="0">
                <a:latin typeface="Times New Roman" pitchFamily="18" charset="0"/>
                <a:cs typeface="Times New Roman" pitchFamily="18" charset="0"/>
              </a:rPr>
              <a:t>Мы, веселые ребята,</a:t>
            </a:r>
          </a:p>
          <a:p>
            <a:r>
              <a:rPr lang="ru-RU" sz="1200" dirty="0">
                <a:latin typeface="Times New Roman" pitchFamily="18" charset="0"/>
                <a:cs typeface="Times New Roman" pitchFamily="18" charset="0"/>
              </a:rPr>
              <a:t>Любим бегать и играть.</a:t>
            </a:r>
          </a:p>
          <a:p>
            <a:r>
              <a:rPr lang="ru-RU" sz="1200" dirty="0">
                <a:latin typeface="Times New Roman" pitchFamily="18" charset="0"/>
                <a:cs typeface="Times New Roman" pitchFamily="18" charset="0"/>
              </a:rPr>
              <a:t>Ну, попробуй нас догнать.</a:t>
            </a:r>
          </a:p>
          <a:p>
            <a:r>
              <a:rPr lang="ru-RU" sz="1200" dirty="0">
                <a:latin typeface="Times New Roman" pitchFamily="18" charset="0"/>
                <a:cs typeface="Times New Roman" pitchFamily="18" charset="0"/>
              </a:rPr>
              <a:t>Ну, попробуй нас догнать.</a:t>
            </a:r>
          </a:p>
          <a:p>
            <a:r>
              <a:rPr lang="ru-RU" sz="1200" dirty="0">
                <a:latin typeface="Times New Roman" pitchFamily="18" charset="0"/>
                <a:cs typeface="Times New Roman" pitchFamily="18" charset="0"/>
              </a:rPr>
              <a:t>Сказав последние слова, все бегут, а воспитатель кого-нибудь ловит. Пойманный садится на стульчик, и игра повторяется.</a:t>
            </a:r>
          </a:p>
          <a:p>
            <a:r>
              <a:rPr lang="ru-RU" sz="1400" b="1" dirty="0">
                <a:latin typeface="Times New Roman" pitchFamily="18" charset="0"/>
                <a:cs typeface="Times New Roman" pitchFamily="18" charset="0"/>
              </a:rPr>
              <a:t>Правила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Бежать только после того, как будет сказано последнее слово. Идти ровной шеренгой, </a:t>
            </a:r>
            <a:r>
              <a:rPr lang="ru-RU" sz="1200" dirty="0" err="1">
                <a:latin typeface="Times New Roman" pitchFamily="18" charset="0"/>
                <a:cs typeface="Times New Roman" pitchFamily="18" charset="0"/>
              </a:rPr>
              <a:t>согласуя</a:t>
            </a:r>
            <a:r>
              <a:rPr lang="ru-RU" sz="1200" dirty="0">
                <a:latin typeface="Times New Roman" pitchFamily="18" charset="0"/>
                <a:cs typeface="Times New Roman" pitchFamily="18" charset="0"/>
              </a:rPr>
              <a:t> свои шаги с шагами других детей. Не ловить того, кто поддается.</a:t>
            </a:r>
          </a:p>
          <a:p>
            <a:r>
              <a:rPr lang="ru-RU" sz="1400" b="1" dirty="0">
                <a:latin typeface="Times New Roman" pitchFamily="18" charset="0"/>
                <a:cs typeface="Times New Roman" pitchFamily="18" charset="0"/>
              </a:rPr>
              <a:t>Указания к игре.</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Игра очень проста по движениям, но требует от детей известной выдержки. Чем ближе расстояние от детей до того, кто догоняет, тем труднее бывает детям удержаться, чтобы не побежать раньше времени. Это надо иметь в виду и начинать с такого расстояния, которого хватит детям, пока они будут говорить стихи. Постепенно надо уменьшать расстояние — с расчетом, чтобы последнюю фразу пришлось сказать, стоя на месте против ловящего. Если дети будут останавливаться слишком далеко, можно нарисовать линию в 2—3 шагах от ловящего — это будет границей, куда дети должны дойти.</a:t>
            </a:r>
          </a:p>
          <a:p>
            <a:r>
              <a:rPr lang="ru-RU" sz="1200" dirty="0">
                <a:latin typeface="Times New Roman" pitchFamily="18" charset="0"/>
                <a:cs typeface="Times New Roman" pitchFamily="18" charset="0"/>
              </a:rPr>
              <a:t>В дальнейшем можно ходьбу заменить подскоками с ноги на ногу, но в таком случае дети отпускают руки и передвигаются свободно. При этом особенно важно обозначить линию, где все должны собраться, заканчивая говорить текст. Когда </a:t>
            </a:r>
            <a:r>
              <a:rPr lang="ru-RU" sz="1200" dirty="0" err="1">
                <a:latin typeface="Times New Roman" pitchFamily="18" charset="0"/>
                <a:cs typeface="Times New Roman" pitchFamily="18" charset="0"/>
              </a:rPr>
              <a:t>ловишка</a:t>
            </a:r>
            <a:r>
              <a:rPr lang="ru-RU" sz="1200" dirty="0">
                <a:latin typeface="Times New Roman" pitchFamily="18" charset="0"/>
                <a:cs typeface="Times New Roman" pitchFamily="18" charset="0"/>
              </a:rPr>
              <a:t> ловит, дети уже не прыгают, а бегут.</a:t>
            </a:r>
          </a:p>
          <a:p>
            <a:pPr algn="just"/>
            <a:endParaRPr lang="ru-RU" dirty="0"/>
          </a:p>
        </p:txBody>
      </p:sp>
      <p:sp>
        <p:nvSpPr>
          <p:cNvPr id="6" name="TextBox 5"/>
          <p:cNvSpPr txBox="1"/>
          <p:nvPr/>
        </p:nvSpPr>
        <p:spPr>
          <a:xfrm>
            <a:off x="6834218" y="370422"/>
            <a:ext cx="4680000" cy="4339650"/>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№29 Уголки</a:t>
            </a: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Играющие становятся возле деревьев или в обозначенных на земле кружках. Один из играющих, оставшийся в середине, подходит к кому-нибудь из стоящих в кружках и говорит: «Мышка, мышка, продай мне свой уголок!» Та отказывается, тогда он идет с теми же словами к другому. В это время остальные дети меняются местами, а находящийся в середине старается занять кружок одного из перебегающих. Если это ему удалось, оставшийся без уголка становится на середину и игра продолжается в таком же виде.</a:t>
            </a:r>
          </a:p>
          <a:p>
            <a:r>
              <a:rPr lang="ru-RU" sz="1200" dirty="0">
                <a:latin typeface="Times New Roman" pitchFamily="18" charset="0"/>
                <a:cs typeface="Times New Roman" pitchFamily="18" charset="0"/>
              </a:rPr>
              <a:t>Если стоящему посередине долго не удается захватить кружок, воспитатель говорит: «Кошка идет!» Все одновременно перебегают из кружка в кружок по кругу вправо, а стоящий в середине старается занять чье-либо место.</a:t>
            </a:r>
          </a:p>
          <a:p>
            <a:r>
              <a:rPr lang="ru-RU" sz="1400" b="1" dirty="0">
                <a:latin typeface="Times New Roman" pitchFamily="18" charset="0"/>
                <a:cs typeface="Times New Roman" pitchFamily="18" charset="0"/>
              </a:rPr>
              <a:t>Правила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Перед тем как бежать, уговориться с тем, с кем хочешь поменяться местами. Не задерживаться в своем уголке, иначе подводишь товарища, который останется без места.</a:t>
            </a:r>
          </a:p>
          <a:p>
            <a:r>
              <a:rPr lang="ru-RU" sz="1400" b="1" dirty="0">
                <a:latin typeface="Times New Roman" pitchFamily="18" charset="0"/>
                <a:cs typeface="Times New Roman" pitchFamily="18" charset="0"/>
              </a:rPr>
              <a:t>Указания к игре.</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Эта игра хорошо проходит на большом участке, где много деревьев, расположенных недалеко друг от друга.</a:t>
            </a:r>
          </a:p>
          <a:p>
            <a:r>
              <a:rPr lang="ru-RU" sz="1200" dirty="0">
                <a:latin typeface="Times New Roman" pitchFamily="18" charset="0"/>
                <a:cs typeface="Times New Roman" pitchFamily="18" charset="0"/>
              </a:rPr>
              <a:t>Вначале следует уголки располагать поближе, тогда стоящему на середине легче занять чей-нибудь уголок. Постепенно расстояние между уголками увеличивается.</a:t>
            </a:r>
          </a:p>
        </p:txBody>
      </p:sp>
    </p:spTree>
    <p:extLst>
      <p:ext uri="{BB962C8B-B14F-4D97-AF65-F5344CB8AC3E}">
        <p14:creationId xmlns:p14="http://schemas.microsoft.com/office/powerpoint/2010/main" val="1206355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6035563" cy="6858594"/>
          </a:xfrm>
          <a:prstGeom prst="rect">
            <a:avLst/>
          </a:prstGeom>
          <a:ln w="19050">
            <a:solidFill>
              <a:srgbClr val="0070C0"/>
            </a:solidFill>
          </a:ln>
        </p:spPr>
      </p:pic>
      <p:pic>
        <p:nvPicPr>
          <p:cNvPr id="3" name="Рисунок 2"/>
          <p:cNvPicPr>
            <a:picLocks noChangeAspect="1"/>
          </p:cNvPicPr>
          <p:nvPr/>
        </p:nvPicPr>
        <p:blipFill>
          <a:blip r:embed="rId2"/>
          <a:stretch>
            <a:fillRect/>
          </a:stretch>
        </p:blipFill>
        <p:spPr>
          <a:xfrm>
            <a:off x="6156437" y="0"/>
            <a:ext cx="6035563" cy="6858594"/>
          </a:xfrm>
          <a:prstGeom prst="rect">
            <a:avLst/>
          </a:prstGeom>
          <a:ln w="19050">
            <a:solidFill>
              <a:srgbClr val="0070C0"/>
            </a:solidFill>
          </a:ln>
        </p:spPr>
      </p:pic>
      <p:sp>
        <p:nvSpPr>
          <p:cNvPr id="4" name="TextBox 3"/>
          <p:cNvSpPr txBox="1"/>
          <p:nvPr/>
        </p:nvSpPr>
        <p:spPr>
          <a:xfrm>
            <a:off x="677781" y="330997"/>
            <a:ext cx="4680000" cy="6401753"/>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№30 Перегонки</a:t>
            </a:r>
          </a:p>
          <a:p>
            <a:r>
              <a:rPr lang="ru-RU" sz="1400" b="1" dirty="0">
                <a:latin typeface="Times New Roman" pitchFamily="18" charset="0"/>
                <a:cs typeface="Times New Roman" pitchFamily="18" charset="0"/>
              </a:rPr>
              <a:t>Материал</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Флажки (цветной шнур, колышки).</a:t>
            </a: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Каждый выбирает себе пару, с кем побежит наперегонки. Пары выстраиваются друг за другом. Заранее устанавливается, куда надо бежать, и это место обозначается флажками или цветным шнуром, протянутым между двумя колышками. «Раз, два, три!» — говорят хором все играющие, и первая пара бежит, стараясь поскорее добежать до границы и вернуться обратно. Вернувшись, дети становятся позади всех, а бежит после сигнала следующая пара и т.д. Когда все пары пробегут по 2 раза, из играющих формируются новые пары и игра начинается сначала.</a:t>
            </a:r>
          </a:p>
          <a:p>
            <a:r>
              <a:rPr lang="ru-RU" sz="1400" b="1" dirty="0">
                <a:latin typeface="Times New Roman" pitchFamily="18" charset="0"/>
                <a:cs typeface="Times New Roman" pitchFamily="18" charset="0"/>
              </a:rPr>
              <a:t>Правила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Бежать только после сигнала. Добегать точно до границы и только тогда возвращаться обратно.</a:t>
            </a:r>
          </a:p>
          <a:p>
            <a:r>
              <a:rPr lang="ru-RU" sz="1400" b="1" dirty="0">
                <a:latin typeface="Times New Roman" pitchFamily="18" charset="0"/>
                <a:cs typeface="Times New Roman" pitchFamily="18" charset="0"/>
              </a:rPr>
              <a:t>Указания к игре</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Расстояние, на которое бегут дети, следует рассчитать по их силам (приблизительно 20—25 м).</a:t>
            </a:r>
          </a:p>
          <a:p>
            <a:r>
              <a:rPr lang="ru-RU" sz="1200" dirty="0">
                <a:latin typeface="Times New Roman" pitchFamily="18" charset="0"/>
                <a:cs typeface="Times New Roman" pitchFamily="18" charset="0"/>
              </a:rPr>
              <a:t>Вначале дети сами выбирают себе партнеров по желанию, но при повторении игры воспитатель старается повлиять на этот выбор, чтобы силы у детей в паре были приблизительно равные.</a:t>
            </a:r>
          </a:p>
          <a:p>
            <a:r>
              <a:rPr lang="ru-RU" sz="1200" dirty="0">
                <a:latin typeface="Times New Roman" pitchFamily="18" charset="0"/>
                <a:cs typeface="Times New Roman" pitchFamily="18" charset="0"/>
              </a:rPr>
              <a:t>В этой игре у детей имеется достаточно времени, чтобы передохнуть после бега. Если играющих много, ожидание очереди может слишком затянуться, и лучше поставить детей в две колонны, с тем чтобы бежали сразу 2 пары. Можно время от времени выпускать наперегонки всех сразу — это вносит оживление в игру.</a:t>
            </a:r>
          </a:p>
          <a:p>
            <a:r>
              <a:rPr lang="ru-RU" sz="1200" dirty="0">
                <a:latin typeface="Times New Roman" pitchFamily="18" charset="0"/>
                <a:cs typeface="Times New Roman" pitchFamily="18" charset="0"/>
              </a:rPr>
              <a:t>Игра станет интереснее, если детям дать различные задания, например: пройти намеченное расстояние шагом или (при значительном уменьшении расстояния) добраться до границы вприпрыжку (с ноги на ногу). Если играют в помещении, можно дать задание добраться до указанного места как можно тише, на носочках или на четвереньках, что особенно нравится детям.</a:t>
            </a:r>
          </a:p>
          <a:p>
            <a:r>
              <a:rPr lang="ru-RU" sz="1200" dirty="0">
                <a:latin typeface="Times New Roman" pitchFamily="18" charset="0"/>
                <a:cs typeface="Times New Roman" pitchFamily="18" charset="0"/>
              </a:rPr>
              <a:t>Разумеется, в одной и той же игре недопустимо так много заданий. Их следует группировать приблизительно по два, не увлекаясь разнообразием, чтобы не утомить детей.</a:t>
            </a:r>
          </a:p>
        </p:txBody>
      </p:sp>
      <p:sp>
        <p:nvSpPr>
          <p:cNvPr id="5" name="TextBox 4"/>
          <p:cNvSpPr txBox="1"/>
          <p:nvPr/>
        </p:nvSpPr>
        <p:spPr>
          <a:xfrm>
            <a:off x="6834218" y="330998"/>
            <a:ext cx="4680000" cy="4524315"/>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№31 Пирожок</a:t>
            </a: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Играющие становятся друг за другом в один ряд; при этом каждый обхватывает впереди стоящего за туловище. Первый в ряду (воспитатель) называется булочником, все следующие за ним составляют печь, кроме последнего: он именуется пирожком. Один из детей назначается покупателем.</a:t>
            </a:r>
          </a:p>
          <a:p>
            <a:r>
              <a:rPr lang="ru-RU" sz="1200" dirty="0">
                <a:latin typeface="Times New Roman" pitchFamily="18" charset="0"/>
                <a:cs typeface="Times New Roman" pitchFamily="18" charset="0"/>
              </a:rPr>
              <a:t>Подходит «покупатель» и спрашивает: «Где мой пирожок?» «Булочник» отвечает: «Он за печкой лежит». «Пирожок» кричит: «И бежит, и бежит!» С этими словами «пирожок» отрывается от общей цепи, стараясь встать перед «булочником» раньше, чем «покупатель» успеет его поймать. «Булочник» тоже не стоит на месте — он старается передвинуться навстречу «пирожку».</a:t>
            </a:r>
          </a:p>
          <a:p>
            <a:r>
              <a:rPr lang="ru-RU" sz="1200" dirty="0">
                <a:latin typeface="Times New Roman" pitchFamily="18" charset="0"/>
                <a:cs typeface="Times New Roman" pitchFamily="18" charset="0"/>
              </a:rPr>
              <a:t>Если «пирожок» успеет встать впереди цепи, он становится булочником, «покупатель» снова приходит покупать, а пирожком будет тот, кто оказался позади цепи.</a:t>
            </a:r>
          </a:p>
          <a:p>
            <a:r>
              <a:rPr lang="ru-RU" sz="1200" dirty="0">
                <a:latin typeface="Times New Roman" pitchFamily="18" charset="0"/>
                <a:cs typeface="Times New Roman" pitchFamily="18" charset="0"/>
              </a:rPr>
              <a:t>Если же «пирожок» будет пойман, он становится покупателем, а последний — булочником. Таким образом, роли постоянно меняются.</a:t>
            </a:r>
          </a:p>
          <a:p>
            <a:r>
              <a:rPr lang="ru-RU" sz="1400" b="1" dirty="0">
                <a:latin typeface="Times New Roman" pitchFamily="18" charset="0"/>
                <a:cs typeface="Times New Roman" pitchFamily="18" charset="0"/>
              </a:rPr>
              <a:t>Правила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Задерживать каким-либо образом «покупателя» не разрешается. «Пирожок» не может убегать от «печи» далеко. Образующие печь должны крепко держаться друг за друга и за «булочника».</a:t>
            </a:r>
          </a:p>
          <a:p>
            <a:endParaRPr lang="ru-RU" sz="1600" dirty="0"/>
          </a:p>
        </p:txBody>
      </p:sp>
    </p:spTree>
    <p:extLst>
      <p:ext uri="{BB962C8B-B14F-4D97-AF65-F5344CB8AC3E}">
        <p14:creationId xmlns:p14="http://schemas.microsoft.com/office/powerpoint/2010/main" val="3297749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6035563" cy="6858594"/>
          </a:xfrm>
          <a:prstGeom prst="rect">
            <a:avLst/>
          </a:prstGeom>
          <a:ln w="19050">
            <a:solidFill>
              <a:srgbClr val="0070C0"/>
            </a:solidFill>
          </a:ln>
        </p:spPr>
      </p:pic>
      <p:pic>
        <p:nvPicPr>
          <p:cNvPr id="3" name="Рисунок 2"/>
          <p:cNvPicPr>
            <a:picLocks noChangeAspect="1"/>
          </p:cNvPicPr>
          <p:nvPr/>
        </p:nvPicPr>
        <p:blipFill>
          <a:blip r:embed="rId2"/>
          <a:stretch>
            <a:fillRect/>
          </a:stretch>
        </p:blipFill>
        <p:spPr>
          <a:xfrm>
            <a:off x="6156437" y="-594"/>
            <a:ext cx="6035563" cy="6858594"/>
          </a:xfrm>
          <a:prstGeom prst="rect">
            <a:avLst/>
          </a:prstGeom>
          <a:ln w="19050">
            <a:solidFill>
              <a:srgbClr val="0070C0"/>
            </a:solidFill>
          </a:ln>
        </p:spPr>
      </p:pic>
      <p:sp>
        <p:nvSpPr>
          <p:cNvPr id="4" name="TextBox 3"/>
          <p:cNvSpPr txBox="1"/>
          <p:nvPr/>
        </p:nvSpPr>
        <p:spPr>
          <a:xfrm>
            <a:off x="677781" y="370717"/>
            <a:ext cx="4680000" cy="3662541"/>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400" b="1" dirty="0">
                <a:latin typeface="Times New Roman" pitchFamily="18" charset="0"/>
                <a:cs typeface="Times New Roman" pitchFamily="18" charset="0"/>
              </a:rPr>
              <a:t>Указания к игре.</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Игра может проводиться только с небольшой группой детей (8—12 человек). Если желающих играть много, можно устроить две «печи», выделить двух «покупателей» и двух «булочников».</a:t>
            </a:r>
          </a:p>
          <a:p>
            <a:r>
              <a:rPr lang="ru-RU" sz="1200" dirty="0">
                <a:latin typeface="Times New Roman" pitchFamily="18" charset="0"/>
                <a:cs typeface="Times New Roman" pitchFamily="18" charset="0"/>
              </a:rPr>
              <a:t>В более старшем возрасте можно играть и с большим количеством участников. Роль булочника лишь вначале исполняется воспитательницей, затем ее выполнят успешно и сами дети. Воспитатель может быть покупателем, доставляя при этом детям удовольствие своими намеренными промахами, благодаря которым дети смогут быстрее проходить через наиболее интересные для них роли пирожка и булочника.</a:t>
            </a:r>
          </a:p>
          <a:p>
            <a:r>
              <a:rPr lang="ru-RU" sz="1200" dirty="0">
                <a:latin typeface="Times New Roman" pitchFamily="18" charset="0"/>
                <a:cs typeface="Times New Roman" pitchFamily="18" charset="0"/>
              </a:rPr>
              <a:t>Чтобы дети могли передохнуть от движений, можно в середине игры объявить, что печь «обрушилась», — все бегут прятаться в разных местах участка, а воспитатель в роли печника идет искать. Собрав всех и построив снова друг за другом, «печник» объявляет, что печь исправлена, и игра начинается сначала.</a:t>
            </a:r>
          </a:p>
          <a:p>
            <a:r>
              <a:rPr lang="ru-RU" sz="1200" dirty="0">
                <a:latin typeface="Times New Roman" pitchFamily="18" charset="0"/>
                <a:cs typeface="Times New Roman" pitchFamily="18" charset="0"/>
              </a:rPr>
              <a:t>В эту игру можно играть на воздухе в любое время года, при условии, что на улице не скользко, иначе детям особенно трудно будет удерживать цепь и бегать вокруг нее.  </a:t>
            </a:r>
          </a:p>
        </p:txBody>
      </p:sp>
      <p:sp>
        <p:nvSpPr>
          <p:cNvPr id="6" name="TextBox 5"/>
          <p:cNvSpPr txBox="1"/>
          <p:nvPr/>
        </p:nvSpPr>
        <p:spPr>
          <a:xfrm>
            <a:off x="6834218" y="370717"/>
            <a:ext cx="4680000" cy="4401205"/>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№32 Докати обруч до флажка</a:t>
            </a:r>
          </a:p>
          <a:p>
            <a:r>
              <a:rPr lang="ru-RU" sz="1400" b="1" dirty="0">
                <a:latin typeface="Times New Roman" pitchFamily="18" charset="0"/>
                <a:cs typeface="Times New Roman" pitchFamily="18" charset="0"/>
              </a:rPr>
              <a:t>Материал.</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Большой флажок, небольшие красные флажки (в 2—3 раза больше количества участников), обручи (по количеству участников)</a:t>
            </a: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Воспитатель выстраивает детей у нарисованной на земле линии и говорит:</a:t>
            </a:r>
          </a:p>
          <a:p>
            <a:r>
              <a:rPr lang="ru-RU" sz="1200" dirty="0">
                <a:latin typeface="Times New Roman" pitchFamily="18" charset="0"/>
                <a:cs typeface="Times New Roman" pitchFamily="18" charset="0"/>
              </a:rPr>
              <a:t>— Посмотрим, кто докатит свой обруч до этого флажка и ни разу не уронит его по дороге.</a:t>
            </a:r>
          </a:p>
          <a:p>
            <a:r>
              <a:rPr lang="ru-RU" sz="1200" dirty="0">
                <a:latin typeface="Times New Roman" pitchFamily="18" charset="0"/>
                <a:cs typeface="Times New Roman" pitchFamily="18" charset="0"/>
              </a:rPr>
              <a:t>Он становится сбоку и, взмахнув 3 раза красным флажком, дает сигнал к действию.</a:t>
            </a:r>
          </a:p>
          <a:p>
            <a:r>
              <a:rPr lang="ru-RU" sz="1200" dirty="0">
                <a:latin typeface="Times New Roman" pitchFamily="18" charset="0"/>
                <a:cs typeface="Times New Roman" pitchFamily="18" charset="0"/>
              </a:rPr>
              <a:t>Подгоняя палочкой свой обруч, дети катят его к большому флажку, который является конечной целью их пробега.</a:t>
            </a:r>
          </a:p>
          <a:p>
            <a:r>
              <a:rPr lang="ru-RU" sz="1200" dirty="0">
                <a:latin typeface="Times New Roman" pitchFamily="18" charset="0"/>
                <a:cs typeface="Times New Roman" pitchFamily="18" charset="0"/>
              </a:rPr>
              <a:t>Кто докатит свой обруч к флажку, ни разу не уронив его по пути, получает красный флажок. Дождавшись, когда все соберутся, обручи катят таким же порядком к другому месту, куда передвигается флаг, и т. д.</a:t>
            </a:r>
          </a:p>
          <a:p>
            <a:r>
              <a:rPr lang="ru-RU" sz="1200" dirty="0">
                <a:latin typeface="Times New Roman" pitchFamily="18" charset="0"/>
                <a:cs typeface="Times New Roman" pitchFamily="18" charset="0"/>
              </a:rPr>
              <a:t>В конце игры можно сосчитать, у кого больше флажков.</a:t>
            </a:r>
          </a:p>
          <a:p>
            <a:r>
              <a:rPr lang="ru-RU" sz="1400" b="1" dirty="0">
                <a:latin typeface="Times New Roman" pitchFamily="18" charset="0"/>
                <a:cs typeface="Times New Roman" pitchFamily="18" charset="0"/>
              </a:rPr>
              <a:t>Правила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Обруч подталкивать осторожно, не давая ему упасть. Следить за сигналом: если кто-нибудь раньше времени побежит, надо переиграть. Повторять игру можно только тогда, когда все участники добрались до флажка.</a:t>
            </a:r>
          </a:p>
          <a:p>
            <a:endParaRPr lang="ru-RU" sz="1600" dirty="0"/>
          </a:p>
        </p:txBody>
      </p:sp>
    </p:spTree>
    <p:extLst>
      <p:ext uri="{BB962C8B-B14F-4D97-AF65-F5344CB8AC3E}">
        <p14:creationId xmlns:p14="http://schemas.microsoft.com/office/powerpoint/2010/main" val="1831829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6035563" cy="6858594"/>
          </a:xfrm>
          <a:prstGeom prst="rect">
            <a:avLst/>
          </a:prstGeom>
          <a:ln w="19050">
            <a:solidFill>
              <a:srgbClr val="0070C0"/>
            </a:solidFill>
          </a:ln>
        </p:spPr>
      </p:pic>
      <p:pic>
        <p:nvPicPr>
          <p:cNvPr id="3" name="Рисунок 2"/>
          <p:cNvPicPr>
            <a:picLocks noChangeAspect="1"/>
          </p:cNvPicPr>
          <p:nvPr/>
        </p:nvPicPr>
        <p:blipFill>
          <a:blip r:embed="rId2"/>
          <a:stretch>
            <a:fillRect/>
          </a:stretch>
        </p:blipFill>
        <p:spPr>
          <a:xfrm>
            <a:off x="6156437" y="-594"/>
            <a:ext cx="6035563" cy="6858594"/>
          </a:xfrm>
          <a:prstGeom prst="rect">
            <a:avLst/>
          </a:prstGeom>
          <a:ln w="19050">
            <a:solidFill>
              <a:srgbClr val="0070C0"/>
            </a:solidFill>
          </a:ln>
        </p:spPr>
      </p:pic>
      <p:sp>
        <p:nvSpPr>
          <p:cNvPr id="4" name="TextBox 3"/>
          <p:cNvSpPr txBox="1"/>
          <p:nvPr/>
        </p:nvSpPr>
        <p:spPr>
          <a:xfrm>
            <a:off x="642697" y="380567"/>
            <a:ext cx="4680000" cy="3477875"/>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400" b="1" dirty="0">
                <a:latin typeface="Times New Roman" pitchFamily="18" charset="0"/>
                <a:cs typeface="Times New Roman" pitchFamily="18" charset="0"/>
              </a:rPr>
              <a:t>Указания к игре.</a:t>
            </a:r>
            <a:r>
              <a:rPr lang="ru-RU" sz="1600" dirty="0"/>
              <a:t> </a:t>
            </a:r>
            <a:r>
              <a:rPr lang="ru-RU" sz="1200" dirty="0">
                <a:latin typeface="Times New Roman" pitchFamily="18" charset="0"/>
                <a:cs typeface="Times New Roman" pitchFamily="18" charset="0"/>
              </a:rPr>
              <a:t>Игру следует проводить тогда, когда дети уже достаточно наиграются обручами и немного овладеют нужными движениями. Эта игра повысит их интерес к обручам и даст известный толчок к дальнейшим самостоятельным играм.</a:t>
            </a:r>
          </a:p>
          <a:p>
            <a:r>
              <a:rPr lang="ru-RU" sz="1200" dirty="0">
                <a:latin typeface="Times New Roman" pitchFamily="18" charset="0"/>
                <a:cs typeface="Times New Roman" pitchFamily="18" charset="0"/>
              </a:rPr>
              <a:t>Начинать надо с небольшого расстояния, постепенно его увеличивая. Когда дети научатся хорошо катить обручи, можно провести игру «Кто быстрее докатит свой обруч к флажку». Здесь можно давать детям флажки разного цвета: самый первый получает красный флажок, второй — зеленый, третий — синий и т. д.</a:t>
            </a:r>
          </a:p>
          <a:p>
            <a:r>
              <a:rPr lang="ru-RU" sz="1200" dirty="0">
                <a:latin typeface="Times New Roman" pitchFamily="18" charset="0"/>
                <a:cs typeface="Times New Roman" pitchFamily="18" charset="0"/>
              </a:rPr>
              <a:t>На границах площадки следует поставить скамеечки, чтобы дети ожидали друг друга сидя. Детям удобнее стоять на некотором расстоянии один от другого, когда они начинают игру, иначе во время движения они будут мешать друг другу.</a:t>
            </a:r>
          </a:p>
          <a:p>
            <a:r>
              <a:rPr lang="ru-RU" sz="1200" dirty="0">
                <a:latin typeface="Times New Roman" pitchFamily="18" charset="0"/>
                <a:cs typeface="Times New Roman" pitchFamily="18" charset="0"/>
              </a:rPr>
              <a:t>Удобнее разделить детей на две небольшие группы. Когда обручи катит первая группа, остальные смотрят и дожидаются. После игры подсчитываются флажки, которые получила каждая группа. При распределении по группам важно предусмотреть, чтобы силы детей были приблизительно равные и в одной, и в другой группе. </a:t>
            </a:r>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sp>
        <p:nvSpPr>
          <p:cNvPr id="6" name="TextBox 5"/>
          <p:cNvSpPr txBox="1"/>
          <p:nvPr/>
        </p:nvSpPr>
        <p:spPr>
          <a:xfrm>
            <a:off x="6834218" y="380567"/>
            <a:ext cx="4680000" cy="3908762"/>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№33 Шарик</a:t>
            </a:r>
          </a:p>
          <a:p>
            <a:r>
              <a:rPr lang="ru-RU" sz="1400" b="1" dirty="0">
                <a:latin typeface="Times New Roman" pitchFamily="18" charset="0"/>
                <a:cs typeface="Times New Roman" pitchFamily="18" charset="0"/>
              </a:rPr>
              <a:t>Материал.</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Легкий целлулоидовый шарик (мячик).</a:t>
            </a:r>
          </a:p>
          <a:p>
            <a:r>
              <a:rPr lang="ru-RU" sz="1400" b="1" dirty="0">
                <a:latin typeface="Times New Roman" pitchFamily="18" charset="0"/>
                <a:cs typeface="Times New Roman" pitchFamily="18" charset="0"/>
              </a:rPr>
              <a:t>В варианте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целлулоидовые шарики (мячики) в 2 раза меньше количества участников.</a:t>
            </a: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Дети сидят в кругу на ковре (диаметр круга приблизительно 2 м) на некотором расстоянии друг от друга и перекатывают через круг целлулоидовый шарик или мячик. Стоящий на середине ребенок старается перехватить шарик. Если ему это удается, тот, кто неудачно прокатил шарик, идет вместо него на середину.</a:t>
            </a:r>
          </a:p>
          <a:p>
            <a:r>
              <a:rPr lang="ru-RU" sz="1200" dirty="0">
                <a:latin typeface="Times New Roman" pitchFamily="18" charset="0"/>
                <a:cs typeface="Times New Roman" pitchFamily="18" charset="0"/>
              </a:rPr>
              <a:t>Правила игры. Катить шарик только через круг. Называть имя ребенка, которому посылаешь шарик.</a:t>
            </a:r>
          </a:p>
          <a:p>
            <a:r>
              <a:rPr lang="ru-RU" sz="1400" b="1" dirty="0">
                <a:latin typeface="Times New Roman" pitchFamily="18" charset="0"/>
                <a:cs typeface="Times New Roman" pitchFamily="18" charset="0"/>
              </a:rPr>
              <a:t>Указания к игре.</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Для игры нужен легкий шарик или мячик, чтобы не было больно, если он случайно заденет стоящего в кругу ребенка.</a:t>
            </a:r>
          </a:p>
          <a:p>
            <a:r>
              <a:rPr lang="ru-RU" sz="1400" b="1" dirty="0">
                <a:latin typeface="Times New Roman" pitchFamily="18" charset="0"/>
                <a:cs typeface="Times New Roman" pitchFamily="18" charset="0"/>
              </a:rPr>
              <a:t>Вариант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Можно сидеть не по кругу, а друг против друга (на том же расстоянии). Тогда каждая пара имеет свой шарик. В эту игру интереснее играть, если играющих немного и недолго приходится выжидать, пока шарик попадет в руки каждому.</a:t>
            </a:r>
          </a:p>
        </p:txBody>
      </p:sp>
    </p:spTree>
    <p:extLst>
      <p:ext uri="{BB962C8B-B14F-4D97-AF65-F5344CB8AC3E}">
        <p14:creationId xmlns:p14="http://schemas.microsoft.com/office/powerpoint/2010/main" val="1631672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594"/>
            <a:ext cx="6035563" cy="6858594"/>
          </a:xfrm>
          <a:prstGeom prst="rect">
            <a:avLst/>
          </a:prstGeom>
          <a:ln w="19050">
            <a:solidFill>
              <a:srgbClr val="0070C0"/>
            </a:solidFill>
          </a:ln>
        </p:spPr>
      </p:pic>
      <p:pic>
        <p:nvPicPr>
          <p:cNvPr id="3" name="Рисунок 2"/>
          <p:cNvPicPr>
            <a:picLocks noChangeAspect="1"/>
          </p:cNvPicPr>
          <p:nvPr/>
        </p:nvPicPr>
        <p:blipFill>
          <a:blip r:embed="rId2"/>
          <a:stretch>
            <a:fillRect/>
          </a:stretch>
        </p:blipFill>
        <p:spPr>
          <a:xfrm>
            <a:off x="6156437" y="0"/>
            <a:ext cx="6035563" cy="6858594"/>
          </a:xfrm>
          <a:prstGeom prst="rect">
            <a:avLst/>
          </a:prstGeom>
          <a:ln w="19050">
            <a:solidFill>
              <a:srgbClr val="0070C0"/>
            </a:solidFill>
          </a:ln>
        </p:spPr>
      </p:pic>
      <p:sp>
        <p:nvSpPr>
          <p:cNvPr id="4" name="TextBox 3"/>
          <p:cNvSpPr txBox="1"/>
          <p:nvPr/>
        </p:nvSpPr>
        <p:spPr>
          <a:xfrm>
            <a:off x="677781" y="290594"/>
            <a:ext cx="4680000" cy="5293757"/>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№34 Шарики и столбики</a:t>
            </a:r>
          </a:p>
          <a:p>
            <a:r>
              <a:rPr lang="ru-RU" sz="1400" b="1" dirty="0">
                <a:latin typeface="Times New Roman" pitchFamily="18" charset="0"/>
                <a:cs typeface="Times New Roman" pitchFamily="18" charset="0"/>
              </a:rPr>
              <a:t>Материал.</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Бревнышки (цилиндры) из крупного строительного материала; гимнастические палки (строительный материал) для обозначения линии; 3—4 шарика.</a:t>
            </a: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На одной линии ставят несколько бревнышек или цилиндров из крупного строительного материала с промежутками приблизительно 20—30 см. Все играющие сидят на стульчиках. По указанию воспитателя выходят по очереди 3—4 ребенка и становятся у обозначенной линии (линию можно выложить из гимнастических палок или строительного материала). Сидящие дети вместе с воспитателем хлопают в ладоши 3 раза. Последний хлопок — сигнал к прокатыванию шариков. При этом ставятся следующие задания:</a:t>
            </a:r>
          </a:p>
          <a:p>
            <a:r>
              <a:rPr lang="ru-RU" sz="1200" dirty="0">
                <a:latin typeface="Times New Roman" pitchFamily="18" charset="0"/>
                <a:cs typeface="Times New Roman" pitchFamily="18" charset="0"/>
              </a:rPr>
              <a:t>1) прокатить шарик через «ворота» (промежуток между цилиндрами);</a:t>
            </a:r>
          </a:p>
          <a:p>
            <a:r>
              <a:rPr lang="ru-RU" sz="1200" dirty="0">
                <a:latin typeface="Times New Roman" pitchFamily="18" charset="0"/>
                <a:cs typeface="Times New Roman" pitchFamily="18" charset="0"/>
              </a:rPr>
              <a:t>2) попасть шариком в цилиндр или столбик — стукнуть шариком о столбик;</a:t>
            </a:r>
          </a:p>
          <a:p>
            <a:r>
              <a:rPr lang="ru-RU" sz="1200" dirty="0">
                <a:latin typeface="Times New Roman" pitchFamily="18" charset="0"/>
                <a:cs typeface="Times New Roman" pitchFamily="18" charset="0"/>
              </a:rPr>
              <a:t>3) прокатить шарик как можно дальше, например через тоннель (выстроенные в два ряда столбики, покрытые сверху фанерными дощечками или строительным материалом).</a:t>
            </a:r>
          </a:p>
          <a:p>
            <a:r>
              <a:rPr lang="ru-RU" sz="1400" b="1" dirty="0">
                <a:latin typeface="Times New Roman" pitchFamily="18" charset="0"/>
                <a:cs typeface="Times New Roman" pitchFamily="18" charset="0"/>
              </a:rPr>
              <a:t>Правила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Катить шарик, стоя у обозначенной границы. Дожидаться своей очереди. Выполнять конкретное задание.</a:t>
            </a:r>
          </a:p>
          <a:p>
            <a:r>
              <a:rPr lang="ru-RU" sz="1400" b="1" dirty="0" smtClean="0">
                <a:latin typeface="Times New Roman" pitchFamily="18" charset="0"/>
                <a:cs typeface="Times New Roman" pitchFamily="18" charset="0"/>
              </a:rPr>
              <a:t>Указания к игре</a:t>
            </a:r>
            <a:r>
              <a:rPr lang="ru-RU" sz="14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Надо </a:t>
            </a:r>
            <a:r>
              <a:rPr lang="ru-RU" sz="1200" dirty="0">
                <a:latin typeface="Times New Roman" pitchFamily="18" charset="0"/>
                <a:cs typeface="Times New Roman" pitchFamily="18" charset="0"/>
              </a:rPr>
              <a:t>начинать игру с небольшого расстояния, постепенно его увеличивая. Задания даются вначале самые простые, а затем усложняются. Не следует торопиться с новыми заданиями, если дети еще затрудняются в выполнении более простых движений. Игра проводится в помещении или на террасе.</a:t>
            </a:r>
          </a:p>
        </p:txBody>
      </p:sp>
      <p:sp>
        <p:nvSpPr>
          <p:cNvPr id="6" name="TextBox 5"/>
          <p:cNvSpPr txBox="1"/>
          <p:nvPr/>
        </p:nvSpPr>
        <p:spPr>
          <a:xfrm>
            <a:off x="6834218" y="296517"/>
            <a:ext cx="4680000" cy="4524315"/>
          </a:xfrm>
          <a:prstGeom prst="rect">
            <a:avLst/>
          </a:prstGeom>
          <a:noFill/>
        </p:spPr>
        <p:txBody>
          <a:bodyPr wrap="square" rtlCol="0">
            <a:spAutoFit/>
          </a:bodyPr>
          <a:lstStyle/>
          <a:p>
            <a:r>
              <a:rPr lang="ru-RU" sz="1600" b="1" dirty="0">
                <a:latin typeface="Times New Roman" pitchFamily="18" charset="0"/>
                <a:cs typeface="Times New Roman" pitchFamily="18" charset="0"/>
              </a:rPr>
              <a:t>№35 Простые кегли</a:t>
            </a:r>
          </a:p>
          <a:p>
            <a:r>
              <a:rPr lang="ru-RU" sz="1400" b="1" dirty="0">
                <a:latin typeface="Times New Roman" pitchFamily="18" charset="0"/>
                <a:cs typeface="Times New Roman" pitchFamily="18" charset="0"/>
              </a:rPr>
              <a:t>Материал</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Несколько крупных кеглей; деревянный шар.</a:t>
            </a: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Несколько крупных кеглей составляются вместе. Перед ними на расстоянии 3—4 шагов рисуют линию — отсюда каждый ребенок по очереди пытается попасть своим шаром в кегли. Но важно не только попасть в кегли, но и повалить их все одним ударом шара. Тот, кому это удается, в следующий раз может катить шар уже со второй линии, а затем и с третьей — последней. Тот, кто с третьей линии прокатит свой шарик так хорошо, что повалит все кегли, считается выигравшим. После выявления победителя игру можно начать снова.</a:t>
            </a:r>
          </a:p>
          <a:p>
            <a:r>
              <a:rPr lang="ru-RU" sz="1400" b="1" dirty="0">
                <a:latin typeface="Times New Roman" pitchFamily="18" charset="0"/>
                <a:cs typeface="Times New Roman" pitchFamily="18" charset="0"/>
              </a:rPr>
              <a:t>Правила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Катать шарик надо по очереди. Каждый катит шар по одному разу и передает его следующему. Если кегли не сбиты, в следующую свою очередь надо повторить попытку с прежней позиции.</a:t>
            </a:r>
          </a:p>
          <a:p>
            <a:r>
              <a:rPr lang="ru-RU" sz="1400" b="1" dirty="0">
                <a:latin typeface="Times New Roman" pitchFamily="18" charset="0"/>
                <a:cs typeface="Times New Roman" pitchFamily="18" charset="0"/>
              </a:rPr>
              <a:t>Указания к игре</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Кегли нужно поставить на ровное место и вплотную одну к другой. Если детям трудно будет свалить все кегли сразу, можно для начала считать удачным тот ход, при котором ребенку удалось повалить хотя бы 1—2 кегли. С задачей справиться легче, если дается более крупный и массивный деревянный шар.</a:t>
            </a:r>
          </a:p>
          <a:p>
            <a:r>
              <a:rPr lang="ru-RU" sz="1200" dirty="0">
                <a:latin typeface="Times New Roman" pitchFamily="18" charset="0"/>
                <a:cs typeface="Times New Roman" pitchFamily="18" charset="0"/>
              </a:rPr>
              <a:t>Если играет больше десяти детей, следует организовать две игры параллельно, чтобы не утомлять детей продолжительным ожиданием.</a:t>
            </a:r>
          </a:p>
        </p:txBody>
      </p:sp>
    </p:spTree>
    <p:extLst>
      <p:ext uri="{BB962C8B-B14F-4D97-AF65-F5344CB8AC3E}">
        <p14:creationId xmlns:p14="http://schemas.microsoft.com/office/powerpoint/2010/main" val="742645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594"/>
            <a:ext cx="6035563" cy="6858594"/>
          </a:xfrm>
          <a:prstGeom prst="rect">
            <a:avLst/>
          </a:prstGeom>
          <a:ln w="19050">
            <a:solidFill>
              <a:srgbClr val="0070C0"/>
            </a:solidFill>
          </a:ln>
        </p:spPr>
      </p:pic>
      <p:sp>
        <p:nvSpPr>
          <p:cNvPr id="4" name="TextBox 3"/>
          <p:cNvSpPr txBox="1"/>
          <p:nvPr/>
        </p:nvSpPr>
        <p:spPr>
          <a:xfrm>
            <a:off x="677781" y="286169"/>
            <a:ext cx="4680000" cy="6586418"/>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№36 Игра в мяч</a:t>
            </a:r>
          </a:p>
          <a:p>
            <a:r>
              <a:rPr lang="ru-RU" sz="1400" b="1" dirty="0">
                <a:latin typeface="Times New Roman" pitchFamily="18" charset="0"/>
                <a:cs typeface="Times New Roman" pitchFamily="18" charset="0"/>
              </a:rPr>
              <a:t>Материал</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Мячи (в 2 раза меньше количества участников).</a:t>
            </a: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На земле рисуют 6 линий, параллельных одна другой, на расстоянии приблизительно 0,5 м. Между 2-й 3-й от каждого края линиями поставить детей в две шеренги, друг против друга.</a:t>
            </a:r>
          </a:p>
          <a:p>
            <a:r>
              <a:rPr lang="ru-RU" sz="1200" dirty="0">
                <a:latin typeface="Times New Roman" pitchFamily="18" charset="0"/>
                <a:cs typeface="Times New Roman" pitchFamily="18" charset="0"/>
              </a:rPr>
              <a:t>Каждая пара играющих получает по одному мячику. «Раз, два, три!» — говорит воспитатель, это сигнал, что пора начать переброску мячей друг другу. Каждая пара играющих должна три раза подряд перебросить друг другу мяч (туда и обратно). Если при этом мячик ни разу не упал, один из партнеров переходит за следующую линию (делает шаг назад) и расстояние между детьми увеличивается. Если кто-нибудь из пары уронил мячик, подсчет перебросок надо начать снова.</a:t>
            </a:r>
          </a:p>
          <a:p>
            <a:r>
              <a:rPr lang="ru-RU" sz="1200" dirty="0">
                <a:latin typeface="Times New Roman" pitchFamily="18" charset="0"/>
                <a:cs typeface="Times New Roman" pitchFamily="18" charset="0"/>
              </a:rPr>
              <a:t>После каждой из трех удачных перебросок мяча то один, то другой играющий отходит назад на одну линию до тех пор, пока оба не станут у последней линии. Затем игра начинается сначала, причем дети могут поменяться парами.</a:t>
            </a:r>
          </a:p>
          <a:p>
            <a:r>
              <a:rPr lang="ru-RU" sz="1400" b="1" dirty="0">
                <a:latin typeface="Times New Roman" pitchFamily="18" charset="0"/>
                <a:cs typeface="Times New Roman" pitchFamily="18" charset="0"/>
              </a:rPr>
              <a:t>Правила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Если мячик упал, надо начать счет сначала. Сдвигаться с нарисованной границы нельзя. Первым переходит на следующую линию тот, кто начал игру, т. е. кто первым бросает мячик.</a:t>
            </a:r>
          </a:p>
          <a:p>
            <a:r>
              <a:rPr lang="ru-RU" sz="1400" b="1" dirty="0">
                <a:latin typeface="Times New Roman" pitchFamily="18" charset="0"/>
                <a:cs typeface="Times New Roman" pitchFamily="18" charset="0"/>
              </a:rPr>
              <a:t>Указания к игре.</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Игру нужно показать детям, поиграв с кем-нибудь из детей как с партнером.</a:t>
            </a:r>
          </a:p>
          <a:p>
            <a:r>
              <a:rPr lang="ru-RU" sz="1200" dirty="0">
                <a:latin typeface="Times New Roman" pitchFamily="18" charset="0"/>
                <a:cs typeface="Times New Roman" pitchFamily="18" charset="0"/>
              </a:rPr>
              <a:t>Следует расставить пары подальше одну от другой (с промежутками до 0,5м), чтобы они не мешали друг другу ловить. Игру надо начинать с большими мячами, а затем в качестве усложнения можно дать мячи поменьше. Если детям трудно будет ловить на таком расстоянии, можно его уменьшить, и тогда одна линия будет немного к другой ближе.</a:t>
            </a:r>
          </a:p>
          <a:p>
            <a:r>
              <a:rPr lang="ru-RU" sz="1200" dirty="0">
                <a:latin typeface="Times New Roman" pitchFamily="18" charset="0"/>
                <a:cs typeface="Times New Roman" pitchFamily="18" charset="0"/>
              </a:rPr>
              <a:t>В эту игру можно играть и коллективно, и индивидуально с отдельными детьми.</a:t>
            </a:r>
          </a:p>
          <a:p>
            <a:r>
              <a:rPr lang="ru-RU" sz="1200" dirty="0">
                <a:latin typeface="Times New Roman" pitchFamily="18" charset="0"/>
                <a:cs typeface="Times New Roman" pitchFamily="18" charset="0"/>
              </a:rPr>
              <a:t>Она интересна также для более старших детей, но для них приходится увеличивать расстояния между линиями и прибавлять еще по одной линии с каждой стороны.</a:t>
            </a:r>
          </a:p>
        </p:txBody>
      </p:sp>
      <p:pic>
        <p:nvPicPr>
          <p:cNvPr id="8" name="Рисунок 7"/>
          <p:cNvPicPr>
            <a:picLocks noChangeAspect="1"/>
          </p:cNvPicPr>
          <p:nvPr/>
        </p:nvPicPr>
        <p:blipFill>
          <a:blip r:embed="rId2"/>
          <a:stretch>
            <a:fillRect/>
          </a:stretch>
        </p:blipFill>
        <p:spPr>
          <a:xfrm>
            <a:off x="6156437" y="-594"/>
            <a:ext cx="6035563" cy="6858594"/>
          </a:xfrm>
          <a:prstGeom prst="rect">
            <a:avLst/>
          </a:prstGeom>
          <a:ln w="19050">
            <a:solidFill>
              <a:srgbClr val="0070C0"/>
            </a:solidFill>
          </a:ln>
        </p:spPr>
      </p:pic>
      <p:sp>
        <p:nvSpPr>
          <p:cNvPr id="9" name="TextBox 8"/>
          <p:cNvSpPr txBox="1"/>
          <p:nvPr/>
        </p:nvSpPr>
        <p:spPr>
          <a:xfrm>
            <a:off x="6886757" y="936274"/>
            <a:ext cx="4574922" cy="1815882"/>
          </a:xfrm>
          <a:prstGeom prst="rect">
            <a:avLst/>
          </a:prstGeom>
          <a:noFill/>
        </p:spPr>
        <p:txBody>
          <a:bodyPr wrap="square" rtlCol="0">
            <a:spAutoFit/>
          </a:bodyPr>
          <a:lstStyle/>
          <a:p>
            <a:pPr algn="ctr"/>
            <a:r>
              <a:rPr lang="ru-RU" sz="2800" b="1" i="1" kern="0" dirty="0" smtClean="0">
                <a:solidFill>
                  <a:srgbClr val="002060"/>
                </a:solidFill>
                <a:latin typeface="Times New Roman" panose="02020603050405020304" pitchFamily="18" charset="0"/>
                <a:cs typeface="Times New Roman" panose="02020603050405020304" pitchFamily="18" charset="0"/>
              </a:rPr>
              <a:t>Картотека</a:t>
            </a:r>
          </a:p>
          <a:p>
            <a:pPr algn="ctr"/>
            <a:endParaRPr lang="ru-RU" sz="2800" b="1" i="1" kern="0" dirty="0" smtClean="0">
              <a:solidFill>
                <a:srgbClr val="002060"/>
              </a:solidFill>
              <a:latin typeface="Times New Roman" panose="02020603050405020304" pitchFamily="18" charset="0"/>
              <a:cs typeface="Times New Roman" panose="02020603050405020304" pitchFamily="18" charset="0"/>
            </a:endParaRPr>
          </a:p>
          <a:p>
            <a:pPr algn="ctr"/>
            <a:r>
              <a:rPr lang="ru-RU" sz="2800" b="1" i="1" kern="0" dirty="0" smtClean="0">
                <a:solidFill>
                  <a:srgbClr val="002060"/>
                </a:solidFill>
                <a:latin typeface="Times New Roman" panose="02020603050405020304" pitchFamily="18" charset="0"/>
                <a:cs typeface="Times New Roman" panose="02020603050405020304" pitchFamily="18" charset="0"/>
              </a:rPr>
              <a:t>Подвижные игры для средней группы</a:t>
            </a:r>
            <a:endParaRPr lang="ru-RU" sz="2800" dirty="0">
              <a:solidFill>
                <a:srgbClr val="002060"/>
              </a:solidFill>
            </a:endParaRPr>
          </a:p>
        </p:txBody>
      </p:sp>
      <p:pic>
        <p:nvPicPr>
          <p:cNvPr id="10" name="Рисунок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0411" y="3286474"/>
            <a:ext cx="4647614" cy="3113538"/>
          </a:xfrm>
          <a:prstGeom prst="rect">
            <a:avLst/>
          </a:prstGeom>
        </p:spPr>
      </p:pic>
    </p:spTree>
    <p:extLst>
      <p:ext uri="{BB962C8B-B14F-4D97-AF65-F5344CB8AC3E}">
        <p14:creationId xmlns:p14="http://schemas.microsoft.com/office/powerpoint/2010/main" val="2438690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6035563" cy="6858594"/>
          </a:xfrm>
          <a:prstGeom prst="rect">
            <a:avLst/>
          </a:prstGeom>
          <a:ln w="19050">
            <a:solidFill>
              <a:srgbClr val="0070C0"/>
            </a:solidFill>
          </a:ln>
        </p:spPr>
      </p:pic>
      <p:pic>
        <p:nvPicPr>
          <p:cNvPr id="3" name="Рисунок 2"/>
          <p:cNvPicPr>
            <a:picLocks noChangeAspect="1"/>
          </p:cNvPicPr>
          <p:nvPr/>
        </p:nvPicPr>
        <p:blipFill>
          <a:blip r:embed="rId2"/>
          <a:stretch>
            <a:fillRect/>
          </a:stretch>
        </p:blipFill>
        <p:spPr>
          <a:xfrm>
            <a:off x="6156437" y="0"/>
            <a:ext cx="6035563" cy="6858594"/>
          </a:xfrm>
          <a:prstGeom prst="rect">
            <a:avLst/>
          </a:prstGeom>
          <a:ln w="19050">
            <a:solidFill>
              <a:srgbClr val="0070C0"/>
            </a:solidFill>
          </a:ln>
        </p:spPr>
      </p:pic>
      <p:sp>
        <p:nvSpPr>
          <p:cNvPr id="4" name="TextBox 3"/>
          <p:cNvSpPr txBox="1"/>
          <p:nvPr/>
        </p:nvSpPr>
        <p:spPr>
          <a:xfrm>
            <a:off x="677781" y="333667"/>
            <a:ext cx="4680000" cy="4585871"/>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№3 Цветные автомобили</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Материал</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Флажки 3 цветов или круги, кольца (по числу участников и еще по одному флажку каждого цвета).</a:t>
            </a:r>
          </a:p>
          <a:p>
            <a:r>
              <a:rPr lang="ru-RU" sz="1400" b="1" dirty="0">
                <a:latin typeface="Times New Roman" pitchFamily="18" charset="0"/>
                <a:cs typeface="Times New Roman" pitchFamily="18" charset="0"/>
              </a:rPr>
              <a:t>Ход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Дети размещаются вдоль стены комнаты или по краю площадки. Они — автомобили. Каждому из играющих дается флажок какого-либо цвета (по желанию) или цветной круг, кольцо. Воспитатель стоит лицом к играющим в центре комнаты (площадки). Он держит в руке флажки тех же цветов.</a:t>
            </a:r>
          </a:p>
          <a:p>
            <a:r>
              <a:rPr lang="ru-RU" sz="1200" dirty="0">
                <a:latin typeface="Times New Roman" pitchFamily="18" charset="0"/>
                <a:cs typeface="Times New Roman" pitchFamily="18" charset="0"/>
              </a:rPr>
              <a:t>Воспитатель поднимает флажок какого-нибудь цвета. Все дети, имеющие флажок этого цвета, начинают бегать по площадке (в любом направлении); на ходу они гудят, подражая автомобилю. Когда воспитатель опустит флажок, дети останавливаются и возвращаются на место. Затем воспитатель поднимает флажок другого цвета, и игра возобновляется.</a:t>
            </a:r>
          </a:p>
          <a:p>
            <a:r>
              <a:rPr lang="ru-RU" sz="1400" b="1" dirty="0">
                <a:latin typeface="Times New Roman" pitchFamily="18" charset="0"/>
                <a:cs typeface="Times New Roman" pitchFamily="18" charset="0"/>
              </a:rPr>
              <a:t>Указания к игре</a:t>
            </a:r>
            <a:r>
              <a:rPr lang="ru-RU" sz="1600" b="1" dirty="0">
                <a:latin typeface="Times New Roman" pitchFamily="18" charset="0"/>
                <a:cs typeface="Times New Roman" pitchFamily="18" charset="0"/>
              </a:rPr>
              <a:t>. </a:t>
            </a:r>
            <a:r>
              <a:rPr lang="ru-RU" sz="1200" dirty="0">
                <a:latin typeface="Times New Roman" pitchFamily="18" charset="0"/>
                <a:cs typeface="Times New Roman" pitchFamily="18" charset="0"/>
              </a:rPr>
              <a:t>Воспитатель может поднимать один, два или все три флажка вместе, и тогда на площадку выезжают все «автомобили».</a:t>
            </a:r>
          </a:p>
          <a:p>
            <a:r>
              <a:rPr lang="ru-RU" sz="1200" dirty="0">
                <a:latin typeface="Times New Roman" pitchFamily="18" charset="0"/>
                <a:cs typeface="Times New Roman" pitchFamily="18" charset="0"/>
              </a:rPr>
              <a:t>Если дети не видят, что флажок опущен, воспитатель дополняет зрительный сигнал словесным «автомобили (называет цвет) остановились».</a:t>
            </a:r>
          </a:p>
          <a:p>
            <a:r>
              <a:rPr lang="ru-RU" sz="1200" dirty="0">
                <a:latin typeface="Times New Roman" pitchFamily="18" charset="0"/>
                <a:cs typeface="Times New Roman" pitchFamily="18" charset="0"/>
              </a:rPr>
              <a:t>Воспитатель может заменить цветовой сигнал словесным (например, «выезжают синие автомобили», «синие автомобили возвращаются домой»).</a:t>
            </a:r>
          </a:p>
        </p:txBody>
      </p:sp>
      <p:sp>
        <p:nvSpPr>
          <p:cNvPr id="8" name="TextBox 7"/>
          <p:cNvSpPr txBox="1"/>
          <p:nvPr/>
        </p:nvSpPr>
        <p:spPr>
          <a:xfrm>
            <a:off x="6834218" y="354009"/>
            <a:ext cx="4680000" cy="3970318"/>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№4 Трамвай</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Материал</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Шнур, 3 флажка желтого, красного и зеленого цвета.</a:t>
            </a: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Дети стоят вдоль стены комнаты или стороны площадки в колонне парами, держа друг друга за руку. Свободными руками они держатся за шнур, концы которого связаны (один ребенок держится правой рукой, другой — левой). Воспитатель находится в одном из углов комнаты и держит в руке три цветных флажка. Воспитатель поднимает флажок зеленого цвета, и дети бегут — трамвай двигается. Добежав до воспитателя, дети смотрят, не сменился ли цвет флажка: если поднят зеленый флажок, движение трамвая продолжается; если появился желтый или красный флажок, дети останавливаются и ждут, когда появится зеленый.</a:t>
            </a:r>
          </a:p>
          <a:p>
            <a:r>
              <a:rPr lang="ru-RU" sz="1200" dirty="0">
                <a:latin typeface="Times New Roman" pitchFamily="18" charset="0"/>
                <a:cs typeface="Times New Roman" pitchFamily="18" charset="0"/>
              </a:rPr>
              <a:t>Если желающих играть много, можно устроить остановку, на которой сидят дети и ждут прибытия трамвая. Когда трамвай подъезжает к остановке, он замедляет ход и останавливается; одни пассажиры выходят из трамвая, другие — входят. Воспитатель поднимает зеленый флажок: «Поехали!»</a:t>
            </a:r>
          </a:p>
          <a:p>
            <a:r>
              <a:rPr lang="ru-RU" sz="1400" b="1" dirty="0">
                <a:latin typeface="Times New Roman" pitchFamily="18" charset="0"/>
                <a:cs typeface="Times New Roman" pitchFamily="18" charset="0"/>
              </a:rPr>
              <a:t>Указание к игре</a:t>
            </a:r>
            <a:r>
              <a:rPr lang="ru-RU" sz="1600" b="1" dirty="0">
                <a:latin typeface="Times New Roman" pitchFamily="18" charset="0"/>
                <a:cs typeface="Times New Roman" pitchFamily="18" charset="0"/>
              </a:rPr>
              <a:t>.</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Если детям более знаком автобус или троллейбус, можно трамвай заменить другим видом транспорта.</a:t>
            </a:r>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538719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594"/>
            <a:ext cx="6035563" cy="6858594"/>
          </a:xfrm>
          <a:prstGeom prst="rect">
            <a:avLst/>
          </a:prstGeom>
          <a:ln w="19050">
            <a:solidFill>
              <a:srgbClr val="0070C0"/>
            </a:solidFill>
          </a:ln>
        </p:spPr>
      </p:pic>
      <p:pic>
        <p:nvPicPr>
          <p:cNvPr id="3" name="Рисунок 2"/>
          <p:cNvPicPr>
            <a:picLocks noChangeAspect="1"/>
          </p:cNvPicPr>
          <p:nvPr/>
        </p:nvPicPr>
        <p:blipFill>
          <a:blip r:embed="rId2"/>
          <a:stretch>
            <a:fillRect/>
          </a:stretch>
        </p:blipFill>
        <p:spPr>
          <a:xfrm>
            <a:off x="6156437" y="-594"/>
            <a:ext cx="6035563" cy="6858594"/>
          </a:xfrm>
          <a:prstGeom prst="rect">
            <a:avLst/>
          </a:prstGeom>
          <a:ln w="19050">
            <a:solidFill>
              <a:srgbClr val="0070C0"/>
            </a:solidFill>
          </a:ln>
        </p:spPr>
      </p:pic>
      <p:sp>
        <p:nvSpPr>
          <p:cNvPr id="4" name="TextBox 3"/>
          <p:cNvSpPr txBox="1"/>
          <p:nvPr/>
        </p:nvSpPr>
        <p:spPr>
          <a:xfrm>
            <a:off x="677781" y="345309"/>
            <a:ext cx="4680000" cy="5293757"/>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№5 У медведя во бору...</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Ход игры</a:t>
            </a:r>
            <a:r>
              <a:rPr lang="ru-RU" sz="1600" b="1" dirty="0">
                <a:latin typeface="Times New Roman" pitchFamily="18" charset="0"/>
                <a:cs typeface="Times New Roman" pitchFamily="18" charset="0"/>
              </a:rPr>
              <a:t>.</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На одном конце площадки проводится черта. Это опушка леса. За чертой на расстоянии 2—3 шагов очерчивается место для медведя. На противоположном конце площадки линией обозначается дом детей.</a:t>
            </a:r>
          </a:p>
          <a:p>
            <a:r>
              <a:rPr lang="ru-RU" sz="1200" dirty="0">
                <a:latin typeface="Times New Roman" pitchFamily="18" charset="0"/>
                <a:cs typeface="Times New Roman" pitchFamily="18" charset="0"/>
              </a:rPr>
              <a:t>Воспитатель назначает одного из играющих медведем. Остальные играющие — дети, они находятся дома.</a:t>
            </a:r>
          </a:p>
          <a:p>
            <a:r>
              <a:rPr lang="ru-RU" sz="1400" b="1" dirty="0">
                <a:latin typeface="Times New Roman" pitchFamily="18" charset="0"/>
                <a:cs typeface="Times New Roman" pitchFamily="18" charset="0"/>
              </a:rPr>
              <a:t>Воспитатель говорит</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«Идите гулять». Дети направляются к опушке леса, собирая грибы, ягоды, делая соответствующие движения (наклон и выпрямление корпуса), и одновременно произносят хором стихи:</a:t>
            </a:r>
          </a:p>
          <a:p>
            <a:r>
              <a:rPr lang="ru-RU" sz="1200" dirty="0">
                <a:latin typeface="Times New Roman" pitchFamily="18" charset="0"/>
                <a:cs typeface="Times New Roman" pitchFamily="18" charset="0"/>
              </a:rPr>
              <a:t>У медведя во бору</a:t>
            </a:r>
          </a:p>
          <a:p>
            <a:r>
              <a:rPr lang="ru-RU" sz="1200" dirty="0">
                <a:latin typeface="Times New Roman" pitchFamily="18" charset="0"/>
                <a:cs typeface="Times New Roman" pitchFamily="18" charset="0"/>
              </a:rPr>
              <a:t>Грибы, ягоды беру,</a:t>
            </a:r>
          </a:p>
          <a:p>
            <a:r>
              <a:rPr lang="ru-RU" sz="1200" dirty="0">
                <a:latin typeface="Times New Roman" pitchFamily="18" charset="0"/>
                <a:cs typeface="Times New Roman" pitchFamily="18" charset="0"/>
              </a:rPr>
              <a:t>А медведь сидит</a:t>
            </a:r>
          </a:p>
          <a:p>
            <a:r>
              <a:rPr lang="ru-RU" sz="1200" dirty="0">
                <a:latin typeface="Times New Roman" pitchFamily="18" charset="0"/>
                <a:cs typeface="Times New Roman" pitchFamily="18" charset="0"/>
              </a:rPr>
              <a:t>И на нас рычит.</a:t>
            </a:r>
          </a:p>
          <a:p>
            <a:r>
              <a:rPr lang="ru-RU" sz="1200" dirty="0">
                <a:latin typeface="Times New Roman" pitchFamily="18" charset="0"/>
                <a:cs typeface="Times New Roman" pitchFamily="18" charset="0"/>
              </a:rPr>
              <a:t>Когда играющие произносят слово «рычит», «медведь» с рычанием встает, а дети бегут домой. «Медведь» старается их поймать (коснуться). Пойманного «медведь» отводит к себе в дом. Дети возобновляют сбор грибов и ягод.</a:t>
            </a:r>
          </a:p>
          <a:p>
            <a:r>
              <a:rPr lang="ru-RU" sz="1200" dirty="0">
                <a:latin typeface="Times New Roman" pitchFamily="18" charset="0"/>
                <a:cs typeface="Times New Roman" pitchFamily="18" charset="0"/>
              </a:rPr>
              <a:t>Правила игры. Бежать до окончания текста не разрешается ни детям, ни «медведю». Когда будут пойманы 2—3 играющих, выбирают нового медведя.</a:t>
            </a:r>
          </a:p>
          <a:p>
            <a:r>
              <a:rPr lang="ru-RU" sz="1400" b="1" dirty="0">
                <a:latin typeface="Times New Roman" pitchFamily="18" charset="0"/>
                <a:cs typeface="Times New Roman" pitchFamily="18" charset="0"/>
              </a:rPr>
              <a:t>Указания к игре</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Воспитателю следует подчеркнуть, что дети не боятся медведя, что они убегают, лишь когда он бросается за ними. Медведь тоже не сразу бросается ловить: он должен сперва поглядеть на них, поворчать. Медведи выбираются только из числа тех, кто ни разу не нарушил правила и кого не поймали.</a:t>
            </a:r>
          </a:p>
        </p:txBody>
      </p:sp>
      <p:sp>
        <p:nvSpPr>
          <p:cNvPr id="6" name="TextBox 5"/>
          <p:cNvSpPr txBox="1"/>
          <p:nvPr/>
        </p:nvSpPr>
        <p:spPr>
          <a:xfrm>
            <a:off x="6834218" y="359858"/>
            <a:ext cx="4680000" cy="3385542"/>
          </a:xfrm>
          <a:prstGeom prst="rect">
            <a:avLst/>
          </a:prstGeom>
          <a:noFill/>
        </p:spPr>
        <p:txBody>
          <a:bodyPr wrap="square" rtlCol="0">
            <a:spAutoFit/>
          </a:bodyPr>
          <a:lstStyle/>
          <a:p>
            <a:r>
              <a:rPr lang="ru-RU" sz="1600" b="1" dirty="0" smtClean="0">
                <a:latin typeface="Times New Roman" pitchFamily="18" charset="0"/>
                <a:cs typeface="Times New Roman" panose="02020603050405020304" pitchFamily="18" charset="0"/>
              </a:rPr>
              <a:t>           </a:t>
            </a:r>
            <a:r>
              <a:rPr lang="ru-RU" sz="1600" b="1" dirty="0">
                <a:latin typeface="Times New Roman" pitchFamily="18" charset="0"/>
                <a:cs typeface="Times New Roman" pitchFamily="18" charset="0"/>
              </a:rPr>
              <a:t>№6 Пробеги тихо</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Ход игры.</a:t>
            </a:r>
            <a:r>
              <a:rPr lang="ru-RU" sz="1600" b="1" dirty="0">
                <a:latin typeface="Times New Roman" pitchFamily="18" charset="0"/>
                <a:cs typeface="Times New Roman" pitchFamily="18" charset="0"/>
              </a:rPr>
              <a:t> </a:t>
            </a:r>
            <a:r>
              <a:rPr lang="ru-RU" sz="1200" dirty="0">
                <a:latin typeface="Times New Roman" pitchFamily="18" charset="0"/>
                <a:cs typeface="Times New Roman" pitchFamily="18" charset="0"/>
              </a:rPr>
              <a:t>Дети делятся на группы по 5—6 человек. Они стоят за чертой на одном конце площадки. Выбирается водящий, он садится посередине площадки и закрывает глаза. По сигналу воспитателя одна группа бежит мимо водящего на противоположный конец площадки до условленного места (черты). Дети должны бежать бесшумно. Если водящий услышит шум шагов, он говорит «стой» и бегущие останавливаются. Не открывая глаз, ведущий показывает, откуда слышит шум. Если он указал правильно, дети отходят в сторону; если ошибся, они возвращаются на свои места и бегут снова. Так поочередно пробегают все труппы детей.</a:t>
            </a:r>
          </a:p>
          <a:p>
            <a:r>
              <a:rPr lang="ru-RU" sz="1200" dirty="0">
                <a:latin typeface="Times New Roman" pitchFamily="18" charset="0"/>
                <a:cs typeface="Times New Roman" pitchFamily="18" charset="0"/>
              </a:rPr>
              <a:t>Выигрывает та группа, которую не услышал водящий. При повторении игры водящий меняется.</a:t>
            </a:r>
          </a:p>
          <a:p>
            <a:r>
              <a:rPr lang="ru-RU" sz="1400" b="1" dirty="0">
                <a:latin typeface="Times New Roman" pitchFamily="18" charset="0"/>
                <a:cs typeface="Times New Roman" pitchFamily="18" charset="0"/>
              </a:rPr>
              <a:t>Указание к игре</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Эту игру лучше проводить в помещении, когда дети в тапочках или другой легкой обуви и им удобнее бежать на носочках. Кроме того, на участке бесшумно бежать трудно: шуршит песок, листья и пр.</a:t>
            </a:r>
          </a:p>
        </p:txBody>
      </p:sp>
      <p:pic>
        <p:nvPicPr>
          <p:cNvPr id="7" name="Рисунок 6" descr="Picture backgroun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7728" y="3823038"/>
            <a:ext cx="3140015" cy="2352675"/>
          </a:xfrm>
          <a:prstGeom prst="rect">
            <a:avLst/>
          </a:prstGeom>
          <a:noFill/>
          <a:ln>
            <a:noFill/>
          </a:ln>
        </p:spPr>
      </p:pic>
    </p:spTree>
    <p:extLst>
      <p:ext uri="{BB962C8B-B14F-4D97-AF65-F5344CB8AC3E}">
        <p14:creationId xmlns:p14="http://schemas.microsoft.com/office/powerpoint/2010/main" val="2960148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6035563" cy="6858594"/>
          </a:xfrm>
          <a:prstGeom prst="rect">
            <a:avLst/>
          </a:prstGeom>
          <a:ln w="19050">
            <a:solidFill>
              <a:srgbClr val="0070C0"/>
            </a:solidFill>
          </a:ln>
        </p:spPr>
      </p:pic>
      <p:pic>
        <p:nvPicPr>
          <p:cNvPr id="3" name="Рисунок 2"/>
          <p:cNvPicPr>
            <a:picLocks noChangeAspect="1"/>
          </p:cNvPicPr>
          <p:nvPr/>
        </p:nvPicPr>
        <p:blipFill>
          <a:blip r:embed="rId2"/>
          <a:stretch>
            <a:fillRect/>
          </a:stretch>
        </p:blipFill>
        <p:spPr>
          <a:xfrm>
            <a:off x="6156437" y="0"/>
            <a:ext cx="6035563" cy="6858594"/>
          </a:xfrm>
          <a:prstGeom prst="rect">
            <a:avLst/>
          </a:prstGeom>
          <a:ln w="19050">
            <a:solidFill>
              <a:srgbClr val="0070C0"/>
            </a:solidFill>
          </a:ln>
        </p:spPr>
      </p:pic>
      <p:sp>
        <p:nvSpPr>
          <p:cNvPr id="5" name="TextBox 4"/>
          <p:cNvSpPr txBox="1"/>
          <p:nvPr/>
        </p:nvSpPr>
        <p:spPr>
          <a:xfrm>
            <a:off x="677781" y="486940"/>
            <a:ext cx="4680000" cy="3416320"/>
          </a:xfrm>
          <a:prstGeom prst="rect">
            <a:avLst/>
          </a:prstGeom>
          <a:noFill/>
        </p:spPr>
        <p:txBody>
          <a:bodyPr wrap="square" rtlCol="0">
            <a:spAutoFit/>
          </a:bodyPr>
          <a:lstStyle/>
          <a:p>
            <a:r>
              <a:rPr lang="ru-RU" sz="1600" b="1" dirty="0" smtClean="0">
                <a:latin typeface="Times New Roman" pitchFamily="18" charset="0"/>
                <a:cs typeface="Times New Roman" panose="02020603050405020304" pitchFamily="18" charset="0"/>
              </a:rPr>
              <a:t>          </a:t>
            </a:r>
            <a:r>
              <a:rPr lang="ru-RU" sz="1600" b="1" dirty="0">
                <a:latin typeface="Times New Roman" pitchFamily="18" charset="0"/>
                <a:cs typeface="Times New Roman" pitchFamily="18" charset="0"/>
              </a:rPr>
              <a:t>№7 Лошадки</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Ход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Дети становятся парами: один — лошадка, другой — возчик. Для игры даются вожжи или дети держатся за поясок.</a:t>
            </a:r>
          </a:p>
          <a:p>
            <a:r>
              <a:rPr lang="ru-RU" sz="1200" dirty="0">
                <a:latin typeface="Times New Roman" pitchFamily="18" charset="0"/>
                <a:cs typeface="Times New Roman" pitchFamily="18" charset="0"/>
              </a:rPr>
              <a:t>Поехали, поехали</a:t>
            </a:r>
          </a:p>
          <a:p>
            <a:r>
              <a:rPr lang="ru-RU" sz="1200" dirty="0">
                <a:latin typeface="Times New Roman" pitchFamily="18" charset="0"/>
                <a:cs typeface="Times New Roman" pitchFamily="18" charset="0"/>
              </a:rPr>
              <a:t>С орехами, с орехами</a:t>
            </a:r>
          </a:p>
          <a:p>
            <a:r>
              <a:rPr lang="ru-RU" sz="1200" dirty="0">
                <a:latin typeface="Times New Roman" pitchFamily="18" charset="0"/>
                <a:cs typeface="Times New Roman" pitchFamily="18" charset="0"/>
              </a:rPr>
              <a:t>К дедке по репку,</a:t>
            </a:r>
          </a:p>
          <a:p>
            <a:r>
              <a:rPr lang="ru-RU" sz="1200" dirty="0">
                <a:latin typeface="Times New Roman" pitchFamily="18" charset="0"/>
                <a:cs typeface="Times New Roman" pitchFamily="18" charset="0"/>
              </a:rPr>
              <a:t>По пареньку,</a:t>
            </a:r>
          </a:p>
          <a:p>
            <a:r>
              <a:rPr lang="ru-RU" sz="1200" dirty="0">
                <a:latin typeface="Times New Roman" pitchFamily="18" charset="0"/>
                <a:cs typeface="Times New Roman" pitchFamily="18" charset="0"/>
              </a:rPr>
              <a:t>По </a:t>
            </a:r>
            <a:r>
              <a:rPr lang="ru-RU" sz="1200" dirty="0" err="1">
                <a:latin typeface="Times New Roman" pitchFamily="18" charset="0"/>
                <a:cs typeface="Times New Roman" pitchFamily="18" charset="0"/>
              </a:rPr>
              <a:t>сладеньку</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По </a:t>
            </a:r>
            <a:r>
              <a:rPr lang="ru-RU" sz="1200" dirty="0" err="1">
                <a:latin typeface="Times New Roman" pitchFamily="18" charset="0"/>
                <a:cs typeface="Times New Roman" pitchFamily="18" charset="0"/>
              </a:rPr>
              <a:t>горбатеньку</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С окончанием текста дети продолжают бежать в том же ритме под </a:t>
            </a:r>
            <a:r>
              <a:rPr lang="ru-RU" sz="1200" dirty="0" err="1">
                <a:latin typeface="Times New Roman" pitchFamily="18" charset="0"/>
                <a:cs typeface="Times New Roman" pitchFamily="18" charset="0"/>
              </a:rPr>
              <a:t>приговаривание</a:t>
            </a:r>
            <a:r>
              <a:rPr lang="ru-RU" sz="1200" dirty="0">
                <a:latin typeface="Times New Roman" pitchFamily="18" charset="0"/>
                <a:cs typeface="Times New Roman" pitchFamily="18" charset="0"/>
              </a:rPr>
              <a:t> воспитателя «гоп, гоп...» или прищелкивая языком до тех пор, пока воспитатель не скажет «тпру-у». При повторении игры дети меняются ролями.</a:t>
            </a:r>
          </a:p>
          <a:p>
            <a:r>
              <a:rPr lang="ru-RU" sz="1400" b="1" dirty="0">
                <a:latin typeface="Times New Roman" pitchFamily="18" charset="0"/>
                <a:cs typeface="Times New Roman" pitchFamily="18" charset="0"/>
              </a:rPr>
              <a:t>Указания к игре.</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После того как все освоятся с игрой, воспитатель предлагает во время бега высоко поднимать колени.</a:t>
            </a:r>
          </a:p>
          <a:p>
            <a:r>
              <a:rPr lang="ru-RU" sz="1200" dirty="0">
                <a:latin typeface="Times New Roman" pitchFamily="18" charset="0"/>
                <a:cs typeface="Times New Roman" pitchFamily="18" charset="0"/>
              </a:rPr>
              <a:t>Начинать игру следует с одной парой, постепенно увеличивая число участников до 3—4 пар.</a:t>
            </a:r>
          </a:p>
        </p:txBody>
      </p:sp>
      <p:sp>
        <p:nvSpPr>
          <p:cNvPr id="7" name="TextBox 6"/>
          <p:cNvSpPr txBox="1"/>
          <p:nvPr/>
        </p:nvSpPr>
        <p:spPr>
          <a:xfrm>
            <a:off x="6834218" y="486940"/>
            <a:ext cx="4680000" cy="4739759"/>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№8 Зайцы и волк</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Одного из играющих выбирают волком. Остальные дети изображают зайцев.</a:t>
            </a:r>
          </a:p>
          <a:p>
            <a:r>
              <a:rPr lang="ru-RU" sz="1200" dirty="0">
                <a:latin typeface="Times New Roman" pitchFamily="18" charset="0"/>
                <a:cs typeface="Times New Roman" pitchFamily="18" charset="0"/>
              </a:rPr>
              <a:t>На одной стороне площадки «зайцы» устраивают себе домики (чертят кружочки). В начале игры «зайцы» стоят в своих домиках; «волк» — на другом конце площадки (в овраге).</a:t>
            </a:r>
          </a:p>
          <a:p>
            <a:r>
              <a:rPr lang="ru-RU" sz="1200" dirty="0">
                <a:latin typeface="Times New Roman" pitchFamily="18" charset="0"/>
                <a:cs typeface="Times New Roman" pitchFamily="18" charset="0"/>
              </a:rPr>
              <a:t>Воспитатель говорит:</a:t>
            </a:r>
          </a:p>
          <a:p>
            <a:r>
              <a:rPr lang="ru-RU" sz="1200" dirty="0">
                <a:latin typeface="Times New Roman" pitchFamily="18" charset="0"/>
                <a:cs typeface="Times New Roman" pitchFamily="18" charset="0"/>
              </a:rPr>
              <a:t>Зайки скачут,</a:t>
            </a:r>
          </a:p>
          <a:p>
            <a:r>
              <a:rPr lang="ru-RU" sz="1200" dirty="0">
                <a:latin typeface="Times New Roman" pitchFamily="18" charset="0"/>
                <a:cs typeface="Times New Roman" pitchFamily="18" charset="0"/>
              </a:rPr>
              <a:t>Скок, скок, скок,</a:t>
            </a:r>
          </a:p>
          <a:p>
            <a:r>
              <a:rPr lang="ru-RU" sz="1200" dirty="0">
                <a:latin typeface="Times New Roman" pitchFamily="18" charset="0"/>
                <a:cs typeface="Times New Roman" pitchFamily="18" charset="0"/>
              </a:rPr>
              <a:t>На зеленый на лужок.</a:t>
            </a:r>
          </a:p>
          <a:p>
            <a:r>
              <a:rPr lang="ru-RU" sz="1200" dirty="0">
                <a:latin typeface="Times New Roman" pitchFamily="18" charset="0"/>
                <a:cs typeface="Times New Roman" pitchFamily="18" charset="0"/>
              </a:rPr>
              <a:t>Травку щиплют, кушают,</a:t>
            </a:r>
          </a:p>
          <a:p>
            <a:r>
              <a:rPr lang="ru-RU" sz="1200" dirty="0">
                <a:latin typeface="Times New Roman" pitchFamily="18" charset="0"/>
                <a:cs typeface="Times New Roman" pitchFamily="18" charset="0"/>
              </a:rPr>
              <a:t>Осторожно слушают —</a:t>
            </a:r>
          </a:p>
          <a:p>
            <a:r>
              <a:rPr lang="ru-RU" sz="1200" dirty="0">
                <a:latin typeface="Times New Roman" pitchFamily="18" charset="0"/>
                <a:cs typeface="Times New Roman" pitchFamily="18" charset="0"/>
              </a:rPr>
              <a:t>Не идет ли волк.</a:t>
            </a:r>
          </a:p>
          <a:p>
            <a:r>
              <a:rPr lang="ru-RU" sz="1200" dirty="0">
                <a:latin typeface="Times New Roman" pitchFamily="18" charset="0"/>
                <a:cs typeface="Times New Roman" pitchFamily="18" charset="0"/>
              </a:rPr>
              <a:t>«Зайцы» выпрыгивают из домиков и разбегаются по площадке. Они то прыгают на двух ногах, то присаживаются, щиплют травку и оглядываются, не идет ли «волк». Когда воспитатель произносит последнее слово, «волк» выходит из оврага и бежит за «зайцами», стараясь их поймать (коснуться). «Зайцы» убегают каждый в свой домик. Пойманных «зайцев» «волк» отводит в овраг.</a:t>
            </a:r>
          </a:p>
          <a:p>
            <a:r>
              <a:rPr lang="ru-RU" sz="1200" dirty="0">
                <a:latin typeface="Times New Roman" pitchFamily="18" charset="0"/>
                <a:cs typeface="Times New Roman" pitchFamily="18" charset="0"/>
              </a:rPr>
              <a:t>Как только «волк» уходит, воспитатель повторяет текст стихотворения и игра возобновляется. После того как пойманы 2—3 «зайца», выбирается другой волк.</a:t>
            </a:r>
          </a:p>
          <a:p>
            <a:r>
              <a:rPr lang="ru-RU" sz="1400" b="1" dirty="0">
                <a:latin typeface="Times New Roman" pitchFamily="18" charset="0"/>
                <a:cs typeface="Times New Roman" pitchFamily="18" charset="0"/>
              </a:rPr>
              <a:t>Указание к игре</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Надо следить за тем, чтобы дети не делали домики слишком близко один от другого.</a:t>
            </a:r>
          </a:p>
        </p:txBody>
      </p:sp>
    </p:spTree>
    <p:extLst>
      <p:ext uri="{BB962C8B-B14F-4D97-AF65-F5344CB8AC3E}">
        <p14:creationId xmlns:p14="http://schemas.microsoft.com/office/powerpoint/2010/main" val="151919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594"/>
            <a:ext cx="6035563" cy="6858594"/>
          </a:xfrm>
          <a:prstGeom prst="rect">
            <a:avLst/>
          </a:prstGeom>
          <a:ln w="19050">
            <a:solidFill>
              <a:srgbClr val="0070C0"/>
            </a:solidFill>
          </a:ln>
        </p:spPr>
      </p:pic>
      <p:sp>
        <p:nvSpPr>
          <p:cNvPr id="4" name="TextBox 3"/>
          <p:cNvSpPr txBox="1"/>
          <p:nvPr/>
        </p:nvSpPr>
        <p:spPr>
          <a:xfrm>
            <a:off x="686410" y="459518"/>
            <a:ext cx="4680000" cy="1938992"/>
          </a:xfrm>
          <a:prstGeom prst="rect">
            <a:avLst/>
          </a:prstGeom>
          <a:noFill/>
        </p:spPr>
        <p:txBody>
          <a:bodyPr wrap="square" rtlCol="0">
            <a:spAutoFit/>
          </a:bodyPr>
          <a:lstStyle/>
          <a:p>
            <a:r>
              <a:rPr lang="ru-RU" sz="1600" b="1" dirty="0" smtClean="0">
                <a:latin typeface="Times New Roman" pitchFamily="18" charset="0"/>
                <a:cs typeface="Times New Roman" panose="02020603050405020304" pitchFamily="18" charset="0"/>
              </a:rPr>
              <a:t>         </a:t>
            </a:r>
            <a:r>
              <a:rPr lang="ru-RU" sz="1600" b="1" dirty="0">
                <a:latin typeface="Times New Roman" pitchFamily="18" charset="0"/>
                <a:cs typeface="Times New Roman" pitchFamily="18" charset="0"/>
              </a:rPr>
              <a:t>№9 Перепрыгнем через ручеек</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На площадке рисуется ручеек, с одного конца узкий, а дальше все шире и шире (от 10 до 40 см).</a:t>
            </a:r>
          </a:p>
          <a:p>
            <a:r>
              <a:rPr lang="ru-RU" sz="1200" dirty="0">
                <a:latin typeface="Times New Roman" pitchFamily="18" charset="0"/>
                <a:cs typeface="Times New Roman" pitchFamily="18" charset="0"/>
              </a:rPr>
              <a:t>Группе детей предлагается перепрыгивать через ручеек вначале там, где он узкий, затем там, где он </a:t>
            </a:r>
            <a:r>
              <a:rPr lang="ru-RU" sz="1200" dirty="0" err="1">
                <a:latin typeface="Times New Roman" pitchFamily="18" charset="0"/>
                <a:cs typeface="Times New Roman" pitchFamily="18" charset="0"/>
              </a:rPr>
              <a:t>пошире</a:t>
            </a:r>
            <a:r>
              <a:rPr lang="ru-RU" sz="1200" dirty="0">
                <a:latin typeface="Times New Roman" pitchFamily="18" charset="0"/>
                <a:cs typeface="Times New Roman" pitchFamily="18" charset="0"/>
              </a:rPr>
              <a:t>, и, наконец, где самый широкий.</a:t>
            </a:r>
          </a:p>
          <a:p>
            <a:r>
              <a:rPr lang="ru-RU" sz="1200" dirty="0">
                <a:latin typeface="Times New Roman" pitchFamily="18" charset="0"/>
                <a:cs typeface="Times New Roman" pitchFamily="18" charset="0"/>
              </a:rPr>
              <a:t>Воспитатель отмечает тех, кто сумел перепрыгнуть ручеек в самом широком месте.</a:t>
            </a:r>
          </a:p>
          <a:p>
            <a:r>
              <a:rPr lang="ru-RU" b="1" dirty="0"/>
              <a:t> </a:t>
            </a:r>
            <a:endParaRPr lang="ru-RU" dirty="0"/>
          </a:p>
        </p:txBody>
      </p:sp>
      <p:sp>
        <p:nvSpPr>
          <p:cNvPr id="6" name="TextBox 5"/>
          <p:cNvSpPr txBox="1"/>
          <p:nvPr/>
        </p:nvSpPr>
        <p:spPr>
          <a:xfrm>
            <a:off x="686410" y="3159586"/>
            <a:ext cx="4680000" cy="2585323"/>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№10 </a:t>
            </a:r>
            <a:r>
              <a:rPr lang="ru-RU" sz="1600" b="1" dirty="0" err="1">
                <a:latin typeface="Times New Roman" pitchFamily="18" charset="0"/>
                <a:cs typeface="Times New Roman" pitchFamily="18" charset="0"/>
              </a:rPr>
              <a:t>Огуречик</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огуречик</a:t>
            </a:r>
            <a:r>
              <a:rPr lang="ru-RU" sz="1600" b="1"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Ход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На одном конце площадки — </a:t>
            </a:r>
            <a:r>
              <a:rPr lang="ru-RU" sz="1200" dirty="0" err="1">
                <a:latin typeface="Times New Roman" pitchFamily="18" charset="0"/>
                <a:cs typeface="Times New Roman" pitchFamily="18" charset="0"/>
              </a:rPr>
              <a:t>ловишка</a:t>
            </a:r>
            <a:r>
              <a:rPr lang="ru-RU" sz="1200" dirty="0">
                <a:latin typeface="Times New Roman" pitchFamily="18" charset="0"/>
                <a:cs typeface="Times New Roman" pitchFamily="18" charset="0"/>
              </a:rPr>
              <a:t> (воспитатель), на другом — дети. Ребята приближаются к </a:t>
            </a:r>
            <a:r>
              <a:rPr lang="ru-RU" sz="1200" dirty="0" err="1">
                <a:latin typeface="Times New Roman" pitchFamily="18" charset="0"/>
                <a:cs typeface="Times New Roman" pitchFamily="18" charset="0"/>
              </a:rPr>
              <a:t>ловишке</a:t>
            </a:r>
            <a:r>
              <a:rPr lang="ru-RU" sz="1200" dirty="0">
                <a:latin typeface="Times New Roman" pitchFamily="18" charset="0"/>
                <a:cs typeface="Times New Roman" pitchFamily="18" charset="0"/>
              </a:rPr>
              <a:t> прыжками на двух ногах. Педагог говорит:</a:t>
            </a:r>
          </a:p>
          <a:p>
            <a:r>
              <a:rPr lang="ru-RU" sz="1200" dirty="0" err="1">
                <a:latin typeface="Times New Roman" pitchFamily="18" charset="0"/>
                <a:cs typeface="Times New Roman" pitchFamily="18" charset="0"/>
              </a:rPr>
              <a:t>Огуречик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огуречик</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Не ходи на тот </a:t>
            </a:r>
            <a:r>
              <a:rPr lang="ru-RU" sz="1200" dirty="0" err="1">
                <a:latin typeface="Times New Roman" pitchFamily="18" charset="0"/>
                <a:cs typeface="Times New Roman" pitchFamily="18" charset="0"/>
              </a:rPr>
              <a:t>конечик</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Там мышка живет,</a:t>
            </a:r>
          </a:p>
          <a:p>
            <a:r>
              <a:rPr lang="ru-RU" sz="1200" dirty="0">
                <a:latin typeface="Times New Roman" pitchFamily="18" charset="0"/>
                <a:cs typeface="Times New Roman" pitchFamily="18" charset="0"/>
              </a:rPr>
              <a:t>Тебе хвостик отгрызет.</a:t>
            </a:r>
          </a:p>
          <a:p>
            <a:r>
              <a:rPr lang="ru-RU" sz="1200" dirty="0">
                <a:latin typeface="Times New Roman" pitchFamily="18" charset="0"/>
                <a:cs typeface="Times New Roman" pitchFamily="18" charset="0"/>
              </a:rPr>
              <a:t>При последних словах дети убегают на свои места, а воспитатель их догоняет.</a:t>
            </a:r>
          </a:p>
          <a:p>
            <a:r>
              <a:rPr lang="ru-RU" sz="1600" b="1" dirty="0"/>
              <a:t> </a:t>
            </a:r>
            <a:endParaRPr lang="ru-RU" sz="1600" dirty="0"/>
          </a:p>
          <a:p>
            <a:r>
              <a:rPr lang="ru-RU" b="1" dirty="0"/>
              <a:t> </a:t>
            </a:r>
            <a:endParaRPr lang="ru-RU" dirty="0"/>
          </a:p>
        </p:txBody>
      </p:sp>
      <p:pic>
        <p:nvPicPr>
          <p:cNvPr id="9" name="Рисунок 8"/>
          <p:cNvPicPr>
            <a:picLocks noChangeAspect="1"/>
          </p:cNvPicPr>
          <p:nvPr/>
        </p:nvPicPr>
        <p:blipFill>
          <a:blip r:embed="rId2"/>
          <a:stretch>
            <a:fillRect/>
          </a:stretch>
        </p:blipFill>
        <p:spPr>
          <a:xfrm>
            <a:off x="6156437" y="0"/>
            <a:ext cx="6035563" cy="6858594"/>
          </a:xfrm>
          <a:prstGeom prst="rect">
            <a:avLst/>
          </a:prstGeom>
          <a:ln w="19050">
            <a:solidFill>
              <a:srgbClr val="0070C0"/>
            </a:solidFill>
          </a:ln>
        </p:spPr>
      </p:pic>
      <p:sp>
        <p:nvSpPr>
          <p:cNvPr id="10" name="Прямоугольник 9"/>
          <p:cNvSpPr/>
          <p:nvPr/>
        </p:nvSpPr>
        <p:spPr>
          <a:xfrm>
            <a:off x="6716272" y="352511"/>
            <a:ext cx="4680000" cy="2800767"/>
          </a:xfrm>
          <a:prstGeom prst="rect">
            <a:avLst/>
          </a:prstGeom>
        </p:spPr>
        <p:txBody>
          <a:bodyPr wrap="square">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№11 Лиса в курятнике</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Ход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На одной стороне площадки очерчивается курятник (размер зависит от числа играющих). В курятнике на насесте (на скамейках) сидят «куры». На противоположной стороне площадки огорожена лисья нора. Все остальное место — двор.</a:t>
            </a:r>
          </a:p>
          <a:p>
            <a:r>
              <a:rPr lang="ru-RU" sz="1200" dirty="0">
                <a:latin typeface="Times New Roman" pitchFamily="18" charset="0"/>
                <a:cs typeface="Times New Roman" pitchFamily="18" charset="0"/>
              </a:rPr>
              <a:t>Один из играющих назначается лисой. По сигналу воспитателя «куры» спрыгивают с насеста, ходят и бегают по двору, клюют зерна, хлопают крыльями. По сигналу воспитателя «лиса!» «куры» убегают в курятник и взбираются на насест, а «лиса» старается утащить «курицу», не успевшую спастись, и уводит ее в свою нору. Остальные «куры» снова спрыгивают с насеста, и игра возобновляется.</a:t>
            </a:r>
          </a:p>
          <a:p>
            <a:r>
              <a:rPr lang="ru-RU" sz="1200" dirty="0">
                <a:latin typeface="Times New Roman" pitchFamily="18" charset="0"/>
                <a:cs typeface="Times New Roman" pitchFamily="18" charset="0"/>
              </a:rPr>
              <a:t>Когда «лиса» поймает 2—3 кур, на эту роль назначается другой ребенок.</a:t>
            </a:r>
            <a:endParaRPr lang="ru-RU" sz="1200" dirty="0" smtClean="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716272" y="3159586"/>
            <a:ext cx="4680000" cy="3570208"/>
          </a:xfrm>
          <a:prstGeom prst="rect">
            <a:avLst/>
          </a:prstGeom>
        </p:spPr>
        <p:txBody>
          <a:bodyPr wrap="square">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№12 Охотник и зайцы</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Ход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На одной стороне площадки воспитатель очерчивает место для «охотника», на роль которого назначают одного из детей. На другой стороне обозначаются кружками места «зайцев». В каждом кружке находится по 2—3 «зайца».</a:t>
            </a:r>
          </a:p>
          <a:p>
            <a:r>
              <a:rPr lang="ru-RU" sz="1200" dirty="0">
                <a:latin typeface="Times New Roman" pitchFamily="18" charset="0"/>
                <a:cs typeface="Times New Roman" pitchFamily="18" charset="0"/>
              </a:rPr>
              <a:t>«Охотник» обходит площадку, как бы разыскивая следы «зайцев», затем возвращается к себе.</a:t>
            </a:r>
          </a:p>
          <a:p>
            <a:r>
              <a:rPr lang="ru-RU" sz="1400" b="1" dirty="0">
                <a:latin typeface="Times New Roman" pitchFamily="18" charset="0"/>
                <a:cs typeface="Times New Roman" pitchFamily="18" charset="0"/>
              </a:rPr>
              <a:t>Воспитатель говорит:</a:t>
            </a:r>
            <a:endParaRPr lang="ru-RU" sz="1400" dirty="0">
              <a:latin typeface="Times New Roman" pitchFamily="18" charset="0"/>
              <a:cs typeface="Times New Roman" pitchFamily="18" charset="0"/>
            </a:endParaRPr>
          </a:p>
          <a:p>
            <a:r>
              <a:rPr lang="ru-RU" sz="1200" dirty="0">
                <a:latin typeface="Times New Roman" pitchFamily="18" charset="0"/>
                <a:cs typeface="Times New Roman" pitchFamily="18" charset="0"/>
              </a:rPr>
              <a:t>— Выбежали на полянку зайцы.</a:t>
            </a:r>
          </a:p>
          <a:p>
            <a:r>
              <a:rPr lang="ru-RU" sz="1200" dirty="0">
                <a:latin typeface="Times New Roman" pitchFamily="18" charset="0"/>
                <a:cs typeface="Times New Roman" pitchFamily="18" charset="0"/>
              </a:rPr>
              <a:t>Зайцы выбегают из своих кружков и прыгают на двух ногах, продвигаясь вперед. По сигналу воспитателя «охотник!» «зайцы» останавливаются, поворачиваются к «охотнику» спиной, а он, не сходя с места, бросает в них мячом</a:t>
            </a:r>
            <a:r>
              <a:rPr lang="ru-RU" sz="1200" dirty="0" smtClean="0">
                <a:latin typeface="Times New Roman" pitchFamily="18" charset="0"/>
                <a:cs typeface="Times New Roman" pitchFamily="18" charset="0"/>
              </a:rPr>
              <a:t>. Тот </a:t>
            </a:r>
            <a:r>
              <a:rPr lang="ru-RU" sz="1200" dirty="0">
                <a:latin typeface="Times New Roman" pitchFamily="18" charset="0"/>
                <a:cs typeface="Times New Roman" pitchFamily="18" charset="0"/>
              </a:rPr>
              <a:t>«заяц», в которого «охотник» попал мячом, считается подстреленным, и «охотник» уводит его к себе.</a:t>
            </a:r>
          </a:p>
          <a:p>
            <a:r>
              <a:rPr lang="ru-RU" sz="1200" dirty="0">
                <a:latin typeface="Times New Roman" pitchFamily="18" charset="0"/>
                <a:cs typeface="Times New Roman" pitchFamily="18" charset="0"/>
              </a:rPr>
              <a:t>Игра повторяется 3 раза. Затем воспитатель производит подсчет подстреленных зайцев, выбирает другого охотника, и игра продолжается.</a:t>
            </a:r>
          </a:p>
        </p:txBody>
      </p:sp>
    </p:spTree>
    <p:extLst>
      <p:ext uri="{BB962C8B-B14F-4D97-AF65-F5344CB8AC3E}">
        <p14:creationId xmlns:p14="http://schemas.microsoft.com/office/powerpoint/2010/main" val="1620850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6072142" cy="6858000"/>
          </a:xfrm>
          <a:prstGeom prst="rect">
            <a:avLst/>
          </a:prstGeom>
        </p:spPr>
      </p:pic>
      <p:sp>
        <p:nvSpPr>
          <p:cNvPr id="5" name="TextBox 4"/>
          <p:cNvSpPr txBox="1"/>
          <p:nvPr/>
        </p:nvSpPr>
        <p:spPr>
          <a:xfrm>
            <a:off x="696071" y="350979"/>
            <a:ext cx="4680000" cy="2492990"/>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№13 Накинь кольцо</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Материал</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Различные фигурки (слон с поднятым хоботом, гусь с вытянутой шеей, зайчик с поднятой лапой и т.п.); кольца.</a:t>
            </a:r>
          </a:p>
          <a:p>
            <a:r>
              <a:rPr lang="ru-RU" sz="1400" b="1" dirty="0">
                <a:latin typeface="Times New Roman" pitchFamily="18" charset="0"/>
                <a:cs typeface="Times New Roman" pitchFamily="18" charset="0"/>
              </a:rPr>
              <a:t>Ход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Игра заключается в набрасывании колец на различные забавные фигурки.</a:t>
            </a:r>
          </a:p>
          <a:p>
            <a:r>
              <a:rPr lang="ru-RU" sz="1200" dirty="0">
                <a:latin typeface="Times New Roman" pitchFamily="18" charset="0"/>
                <a:cs typeface="Times New Roman" pitchFamily="18" charset="0"/>
              </a:rPr>
              <a:t>На расстоянии 1,5—2 м от фигуры проводится черта — граница, с которой дети бросают кольца. Воспитатель показывает, как надо встать, как держать кольцо в горизонтальном положении, как бросать (от себя), чтобы оно оставалось в горизонтальном положении и во время полета (у детей это получается не сразу, поэтому предварительно нужно помогать ребенку, направляя движение его руки).</a:t>
            </a:r>
          </a:p>
        </p:txBody>
      </p:sp>
      <p:sp>
        <p:nvSpPr>
          <p:cNvPr id="7" name="TextBox 6"/>
          <p:cNvSpPr txBox="1"/>
          <p:nvPr/>
        </p:nvSpPr>
        <p:spPr>
          <a:xfrm>
            <a:off x="696071" y="2849891"/>
            <a:ext cx="4680000" cy="3539430"/>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№14 Мяч через веревку (сетку)</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Материал.</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Веревка (сетка), мяч.</a:t>
            </a:r>
          </a:p>
          <a:p>
            <a:r>
              <a:rPr lang="ru-RU" sz="1200" dirty="0">
                <a:latin typeface="Times New Roman" pitchFamily="18" charset="0"/>
                <a:cs typeface="Times New Roman" pitchFamily="18" charset="0"/>
              </a:rPr>
              <a:t>В варианте игры: мячей взять в 2 раза меньше количества участников.</a:t>
            </a:r>
          </a:p>
          <a:p>
            <a:r>
              <a:rPr lang="ru-RU" sz="1400" b="1" dirty="0">
                <a:latin typeface="Times New Roman" pitchFamily="18" charset="0"/>
                <a:cs typeface="Times New Roman" pitchFamily="18" charset="0"/>
              </a:rPr>
              <a:t>Ход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Между деревьями или гимнастическими стойками натягивается веревка или сетка на уровне груди ребенка.</a:t>
            </a:r>
          </a:p>
          <a:p>
            <a:r>
              <a:rPr lang="ru-RU" sz="1200" dirty="0">
                <a:latin typeface="Times New Roman" pitchFamily="18" charset="0"/>
                <a:cs typeface="Times New Roman" pitchFamily="18" charset="0"/>
              </a:rPr>
              <a:t>По обе стороны веревки (сетки) на расстоянии 1 м от нее проводятся линии. Группы детей (по 4—6 человек с каждой стороны) становятся на линиях друг против друга.</a:t>
            </a:r>
          </a:p>
          <a:p>
            <a:r>
              <a:rPr lang="ru-RU" sz="1200" dirty="0">
                <a:latin typeface="Times New Roman" pitchFamily="18" charset="0"/>
                <a:cs typeface="Times New Roman" pitchFamily="18" charset="0"/>
              </a:rPr>
              <a:t>Тот, кто стоит с краю, получает мяч. По сигналу воспитателя «начинай!» он бросает мяч через сетку ребенку, стоящему напротив. Тот, поймав мяч, перебрасывает его стоящему рядом и т.д. Когда мяч дойдет до последнего играющего, воспитатель отмечает, какие ошибка были у одной и другой группы играющих. При повторении игру начинает другая группа.</a:t>
            </a:r>
          </a:p>
          <a:p>
            <a:r>
              <a:rPr lang="ru-RU" sz="1400" b="1" dirty="0">
                <a:latin typeface="Times New Roman" pitchFamily="18" charset="0"/>
                <a:cs typeface="Times New Roman" pitchFamily="18" charset="0"/>
              </a:rPr>
              <a:t>Вариант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Все дети одной из групп получают мячи и перебрасывают их стоящим напротив.</a:t>
            </a:r>
          </a:p>
        </p:txBody>
      </p:sp>
    </p:spTree>
    <p:extLst>
      <p:ext uri="{BB962C8B-B14F-4D97-AF65-F5344CB8AC3E}">
        <p14:creationId xmlns:p14="http://schemas.microsoft.com/office/powerpoint/2010/main" val="3616113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6035563" cy="6858594"/>
          </a:xfrm>
          <a:prstGeom prst="rect">
            <a:avLst/>
          </a:prstGeom>
          <a:ln w="19050">
            <a:solidFill>
              <a:srgbClr val="0070C0"/>
            </a:solidFill>
          </a:ln>
        </p:spPr>
      </p:pic>
      <p:sp>
        <p:nvSpPr>
          <p:cNvPr id="4" name="TextBox 3"/>
          <p:cNvSpPr txBox="1"/>
          <p:nvPr/>
        </p:nvSpPr>
        <p:spPr>
          <a:xfrm>
            <a:off x="677781" y="308757"/>
            <a:ext cx="4680000" cy="3631763"/>
          </a:xfrm>
          <a:prstGeom prst="rect">
            <a:avLst/>
          </a:prstGeom>
          <a:noFill/>
        </p:spPr>
        <p:txBody>
          <a:bodyPr wrap="square" rtlCol="0">
            <a:spAutoFit/>
          </a:bodyPr>
          <a:lstStyle/>
          <a:p>
            <a:r>
              <a:rPr lang="ru-RU" sz="1600" b="1" dirty="0" smtClean="0">
                <a:latin typeface="Times New Roman" pitchFamily="18" charset="0"/>
                <a:cs typeface="Times New Roman" panose="02020603050405020304" pitchFamily="18" charset="0"/>
              </a:rPr>
              <a:t>          </a:t>
            </a:r>
            <a:r>
              <a:rPr lang="ru-RU" sz="1600" b="1" dirty="0">
                <a:latin typeface="Times New Roman" pitchFamily="18" charset="0"/>
                <a:cs typeface="Times New Roman" pitchFamily="18" charset="0"/>
              </a:rPr>
              <a:t>№15 Кролики</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Материал.</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Обручи, стульчики (по числу обручей), большой стул.</a:t>
            </a: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На одной стороне площадки кладутся обручи — клетки кроликов. Перед ними ставятся стульчики, к которым вертикально привязываются обручи. На противоположной стороне ставится стул — дом сторожа, на этом стуле сидит воспитатель. Между домом и клетками кроликов — луг. Дети маленькими группами по 3—4 человека становятся в кружки.</a:t>
            </a:r>
          </a:p>
          <a:p>
            <a:r>
              <a:rPr lang="ru-RU" sz="1200" dirty="0">
                <a:latin typeface="Times New Roman" pitchFamily="18" charset="0"/>
                <a:cs typeface="Times New Roman" pitchFamily="18" charset="0"/>
              </a:rPr>
              <a:t>«Кролики сидят в клетках», — говорит воспитатель, выполняющий роль сторожа; дети присаживаются на корточки. Воспитатель поочередно подходит к клеткам и выпускает «кроликов» со словами: «Погуляйте, поешьте травки». «Кролики» пролезают в обручи и начинают бегать и прыгать.</a:t>
            </a:r>
          </a:p>
          <a:p>
            <a:r>
              <a:rPr lang="ru-RU" sz="1200" dirty="0">
                <a:latin typeface="Times New Roman" pitchFamily="18" charset="0"/>
                <a:cs typeface="Times New Roman" pitchFamily="18" charset="0"/>
              </a:rPr>
              <a:t>Через некоторое время воспитатель говорит: «Бегите в клетки!» «Кролики» бегут домой, каждый возвращается в свою клетку, пролезая снова в обруч.</a:t>
            </a:r>
          </a:p>
          <a:p>
            <a:r>
              <a:rPr lang="ru-RU" sz="1200" dirty="0">
                <a:latin typeface="Times New Roman" pitchFamily="18" charset="0"/>
                <a:cs typeface="Times New Roman" pitchFamily="18" charset="0"/>
              </a:rPr>
              <a:t>«Кролики» до тех пор находятся в клетке, пока сторож снова не выпустит их.</a:t>
            </a:r>
            <a:r>
              <a:rPr lang="ru-RU" sz="1600" b="1"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6156437" y="0"/>
            <a:ext cx="6035563" cy="6858594"/>
          </a:xfrm>
          <a:prstGeom prst="rect">
            <a:avLst/>
          </a:prstGeom>
          <a:ln w="19050">
            <a:solidFill>
              <a:srgbClr val="0070C0"/>
            </a:solidFill>
          </a:ln>
        </p:spPr>
      </p:pic>
      <p:sp>
        <p:nvSpPr>
          <p:cNvPr id="9" name="TextBox 8"/>
          <p:cNvSpPr txBox="1"/>
          <p:nvPr/>
        </p:nvSpPr>
        <p:spPr>
          <a:xfrm>
            <a:off x="6834218" y="382309"/>
            <a:ext cx="4680000" cy="3046988"/>
          </a:xfrm>
          <a:prstGeom prst="rect">
            <a:avLst/>
          </a:prstGeom>
          <a:noFill/>
        </p:spPr>
        <p:txBody>
          <a:bodyPr wrap="square" rtlCol="0">
            <a:spAutoFit/>
          </a:bodyPr>
          <a:lstStyle/>
          <a:p>
            <a:r>
              <a:rPr lang="ru-RU" sz="1600" b="1" dirty="0" smtClean="0">
                <a:latin typeface="Times New Roman" pitchFamily="18" charset="0"/>
                <a:cs typeface="Times New Roman" panose="02020603050405020304" pitchFamily="18" charset="0"/>
              </a:rPr>
              <a:t>          </a:t>
            </a:r>
            <a:r>
              <a:rPr lang="ru-RU" sz="1600" b="1" dirty="0">
                <a:latin typeface="Times New Roman" pitchFamily="18" charset="0"/>
                <a:cs typeface="Times New Roman" pitchFamily="18" charset="0"/>
              </a:rPr>
              <a:t>№16 Котята и щенята</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Материал.</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Гимнастическая стенка, скамейки (лесенка).</a:t>
            </a:r>
          </a:p>
          <a:p>
            <a:r>
              <a:rPr lang="ru-RU" sz="1400" b="1" dirty="0">
                <a:latin typeface="Times New Roman" pitchFamily="18" charset="0"/>
                <a:cs typeface="Times New Roman" pitchFamily="18" charset="0"/>
              </a:rPr>
              <a:t>Ход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Игру можно проводить в комнате, где есть гимнастическая стенка, или на участке.</a:t>
            </a:r>
          </a:p>
          <a:p>
            <a:r>
              <a:rPr lang="ru-RU" sz="1200" dirty="0">
                <a:latin typeface="Times New Roman" pitchFamily="18" charset="0"/>
                <a:cs typeface="Times New Roman" pitchFamily="18" charset="0"/>
              </a:rPr>
              <a:t>Играющих делят на две группы. Дети одной группы изображают котят, дети другой — щенят. «Котята» находятся около гимнастической стенки; «щенята» — на другой стороне комнаты (в будках за скамейками, за лесенкой, поставленной на ребро).</a:t>
            </a:r>
          </a:p>
          <a:p>
            <a:r>
              <a:rPr lang="ru-RU" sz="1200" dirty="0">
                <a:latin typeface="Times New Roman" pitchFamily="18" charset="0"/>
                <a:cs typeface="Times New Roman" pitchFamily="18" charset="0"/>
              </a:rPr>
              <a:t>Воспитатель предлагает «котятам» побегать легко, мягко. На слова воспитателя «щенята!» вторая группа детей перелезает через скамейки. Они на четвереньках бегут за «котятами» и лают «</a:t>
            </a:r>
            <a:r>
              <a:rPr lang="ru-RU" sz="1200" dirty="0" err="1">
                <a:latin typeface="Times New Roman" pitchFamily="18" charset="0"/>
                <a:cs typeface="Times New Roman" pitchFamily="18" charset="0"/>
              </a:rPr>
              <a:t>ав-ав-ав</a:t>
            </a:r>
            <a:r>
              <a:rPr lang="ru-RU" sz="1200" dirty="0">
                <a:latin typeface="Times New Roman" pitchFamily="18" charset="0"/>
                <a:cs typeface="Times New Roman" pitchFamily="18" charset="0"/>
              </a:rPr>
              <a:t>!». «Котята», мяукая, быстро влезают на гимнастическую стенку. Воспитатель все время находится рядом.</a:t>
            </a:r>
          </a:p>
          <a:p>
            <a:r>
              <a:rPr lang="ru-RU" sz="1200" dirty="0">
                <a:latin typeface="Times New Roman" pitchFamily="18" charset="0"/>
                <a:cs typeface="Times New Roman" pitchFamily="18" charset="0"/>
              </a:rPr>
              <a:t>«Щенята» возвращаются в свои домики. После 2—3 повторений дети меняются ролями, и игра продолжается.</a:t>
            </a:r>
            <a:r>
              <a:rPr lang="ru-RU" sz="1200" b="1" dirty="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12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6072142" cy="6858000"/>
          </a:xfrm>
          <a:prstGeom prst="rect">
            <a:avLst/>
          </a:prstGeom>
        </p:spPr>
      </p:pic>
      <p:sp>
        <p:nvSpPr>
          <p:cNvPr id="3" name="TextBox 2"/>
          <p:cNvSpPr txBox="1"/>
          <p:nvPr/>
        </p:nvSpPr>
        <p:spPr>
          <a:xfrm>
            <a:off x="696071" y="419865"/>
            <a:ext cx="4680000" cy="2431435"/>
          </a:xfrm>
          <a:prstGeom prst="rect">
            <a:avLst/>
          </a:prstGeom>
          <a:noFill/>
        </p:spPr>
        <p:txBody>
          <a:bodyPr wrap="square" rtlCol="0">
            <a:spAutoFit/>
          </a:bodyPr>
          <a:lstStyle/>
          <a:p>
            <a:r>
              <a:rPr lang="ru-RU" sz="1600" b="1" dirty="0" smtClean="0">
                <a:latin typeface="Times New Roman" pitchFamily="18" charset="0"/>
                <a:cs typeface="Times New Roman" panose="02020603050405020304" pitchFamily="18" charset="0"/>
              </a:rPr>
              <a:t>         </a:t>
            </a:r>
            <a:r>
              <a:rPr lang="ru-RU" sz="1600" b="1" dirty="0">
                <a:latin typeface="Times New Roman" pitchFamily="18" charset="0"/>
                <a:cs typeface="Times New Roman" pitchFamily="18" charset="0"/>
              </a:rPr>
              <a:t>№17 Из-за леса, из-за гор...</a:t>
            </a:r>
            <a:endParaRPr lang="ru-RU" sz="1600" dirty="0">
              <a:latin typeface="Times New Roman" pitchFamily="18" charset="0"/>
              <a:cs typeface="Times New Roman" pitchFamily="18" charset="0"/>
            </a:endParaRPr>
          </a:p>
          <a:p>
            <a:r>
              <a:rPr lang="ru-RU" sz="1400" b="1" dirty="0">
                <a:latin typeface="Times New Roman" pitchFamily="18" charset="0"/>
                <a:cs typeface="Times New Roman" pitchFamily="18" charset="0"/>
              </a:rPr>
              <a:t>Ход игры.</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Воспитатель, как бы натягивая вожжи, шагает, высоко поднимая колени. Дети следуют за педагогом свободной группой.</a:t>
            </a:r>
          </a:p>
          <a:p>
            <a:r>
              <a:rPr lang="ru-RU" sz="1200" dirty="0">
                <a:latin typeface="Times New Roman" pitchFamily="18" charset="0"/>
                <a:cs typeface="Times New Roman" pitchFamily="18" charset="0"/>
              </a:rPr>
              <a:t>Из-за леса, из-за гор (Все шагают.)</a:t>
            </a:r>
          </a:p>
          <a:p>
            <a:r>
              <a:rPr lang="ru-RU" sz="1200" dirty="0">
                <a:latin typeface="Times New Roman" pitchFamily="18" charset="0"/>
                <a:cs typeface="Times New Roman" pitchFamily="18" charset="0"/>
              </a:rPr>
              <a:t>Едет дедушка Егор:</a:t>
            </a:r>
          </a:p>
          <a:p>
            <a:r>
              <a:rPr lang="ru-RU" sz="1200" dirty="0">
                <a:latin typeface="Times New Roman" pitchFamily="18" charset="0"/>
                <a:cs typeface="Times New Roman" pitchFamily="18" charset="0"/>
              </a:rPr>
              <a:t>Сам на лошадке,</a:t>
            </a:r>
          </a:p>
          <a:p>
            <a:r>
              <a:rPr lang="ru-RU" sz="1200" dirty="0">
                <a:latin typeface="Times New Roman" pitchFamily="18" charset="0"/>
                <a:cs typeface="Times New Roman" pitchFamily="18" charset="0"/>
              </a:rPr>
              <a:t>Жена на коровке,</a:t>
            </a:r>
          </a:p>
          <a:p>
            <a:r>
              <a:rPr lang="ru-RU" sz="1200" dirty="0">
                <a:latin typeface="Times New Roman" pitchFamily="18" charset="0"/>
                <a:cs typeface="Times New Roman" pitchFamily="18" charset="0"/>
              </a:rPr>
              <a:t>Дети на телятках, (Все скачут галопом.)</a:t>
            </a:r>
          </a:p>
          <a:p>
            <a:r>
              <a:rPr lang="ru-RU" sz="1200" dirty="0">
                <a:latin typeface="Times New Roman" pitchFamily="18" charset="0"/>
                <a:cs typeface="Times New Roman" pitchFamily="18" charset="0"/>
              </a:rPr>
              <a:t>Внуки на козлятках.</a:t>
            </a:r>
          </a:p>
          <a:p>
            <a:r>
              <a:rPr lang="ru-RU" sz="1200" dirty="0">
                <a:latin typeface="Times New Roman" pitchFamily="18" charset="0"/>
                <a:cs typeface="Times New Roman" pitchFamily="18" charset="0"/>
              </a:rPr>
              <a:t>Гоп, гоп, гоп, гоп...</a:t>
            </a:r>
          </a:p>
          <a:p>
            <a:r>
              <a:rPr lang="ru-RU" sz="1200" dirty="0">
                <a:latin typeface="Times New Roman" pitchFamily="18" charset="0"/>
                <a:cs typeface="Times New Roman" pitchFamily="18" charset="0"/>
              </a:rPr>
              <a:t>Гоп, гоп, гоп, гоп...</a:t>
            </a:r>
          </a:p>
          <a:p>
            <a:r>
              <a:rPr lang="ru-RU" sz="1200" dirty="0">
                <a:latin typeface="Times New Roman" pitchFamily="18" charset="0"/>
                <a:cs typeface="Times New Roman" pitchFamily="18" charset="0"/>
              </a:rPr>
              <a:t>По слову воспитателя «тпру-у» все останавливаются.</a:t>
            </a:r>
          </a:p>
        </p:txBody>
      </p:sp>
      <p:pic>
        <p:nvPicPr>
          <p:cNvPr id="5" name="Рисунок 4"/>
          <p:cNvPicPr>
            <a:picLocks noChangeAspect="1"/>
          </p:cNvPicPr>
          <p:nvPr/>
        </p:nvPicPr>
        <p:blipFill>
          <a:blip r:embed="rId2"/>
          <a:stretch>
            <a:fillRect/>
          </a:stretch>
        </p:blipFill>
        <p:spPr>
          <a:xfrm>
            <a:off x="6119858" y="0"/>
            <a:ext cx="6072142" cy="6858000"/>
          </a:xfrm>
          <a:prstGeom prst="rect">
            <a:avLst/>
          </a:prstGeom>
        </p:spPr>
      </p:pic>
      <p:sp>
        <p:nvSpPr>
          <p:cNvPr id="6" name="TextBox 5"/>
          <p:cNvSpPr txBox="1"/>
          <p:nvPr/>
        </p:nvSpPr>
        <p:spPr>
          <a:xfrm>
            <a:off x="6815929" y="438544"/>
            <a:ext cx="4680000" cy="4985980"/>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№18 Где купался, Иванушка?</a:t>
            </a:r>
          </a:p>
          <a:p>
            <a:r>
              <a:rPr lang="ru-RU" sz="1400" b="1" dirty="0">
                <a:latin typeface="Times New Roman" pitchFamily="18" charset="0"/>
                <a:cs typeface="Times New Roman" pitchFamily="18" charset="0"/>
              </a:rPr>
              <a:t>Материал</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Небольшой камушек.</a:t>
            </a: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Дети садятся на скамейку. Одного из них назначают Иванушкой. Он отходит в сторону, остальные играющие складывают ладони «чашечкой» и кладут их на колени. У воспитателя в ладонях, сложенных вместе, небольшой камушек.</a:t>
            </a:r>
          </a:p>
          <a:p>
            <a:r>
              <a:rPr lang="ru-RU" sz="1200" dirty="0">
                <a:latin typeface="Times New Roman" pitchFamily="18" charset="0"/>
                <a:cs typeface="Times New Roman" pitchFamily="18" charset="0"/>
              </a:rPr>
              <a:t>Водящий встает к играющим спиной.</a:t>
            </a:r>
          </a:p>
          <a:p>
            <a:r>
              <a:rPr lang="ru-RU" sz="1200" dirty="0">
                <a:latin typeface="Times New Roman" pitchFamily="18" charset="0"/>
                <a:cs typeface="Times New Roman" pitchFamily="18" charset="0"/>
              </a:rPr>
              <a:t>Дети хором произносят:</a:t>
            </a:r>
          </a:p>
          <a:p>
            <a:r>
              <a:rPr lang="ru-RU" sz="1200" dirty="0">
                <a:latin typeface="Times New Roman" pitchFamily="18" charset="0"/>
                <a:cs typeface="Times New Roman" pitchFamily="18" charset="0"/>
              </a:rPr>
              <a:t>— Где купался, Иванушка?</a:t>
            </a:r>
          </a:p>
          <a:p>
            <a:r>
              <a:rPr lang="ru-RU" sz="1200" dirty="0">
                <a:latin typeface="Times New Roman" pitchFamily="18" charset="0"/>
                <a:cs typeface="Times New Roman" pitchFamily="18" charset="0"/>
              </a:rPr>
              <a:t>— Среди белого камушка.</a:t>
            </a:r>
          </a:p>
          <a:p>
            <a:r>
              <a:rPr lang="ru-RU" sz="1200" dirty="0">
                <a:latin typeface="Times New Roman" pitchFamily="18" charset="0"/>
                <a:cs typeface="Times New Roman" pitchFamily="18" charset="0"/>
              </a:rPr>
              <a:t>Белый камень у меня, у меня,</a:t>
            </a:r>
          </a:p>
          <a:p>
            <a:r>
              <a:rPr lang="ru-RU" sz="1200" dirty="0">
                <a:latin typeface="Times New Roman" pitchFamily="18" charset="0"/>
                <a:cs typeface="Times New Roman" pitchFamily="18" charset="0"/>
              </a:rPr>
              <a:t>Говорите на меня, на меня...</a:t>
            </a:r>
          </a:p>
          <a:p>
            <a:r>
              <a:rPr lang="ru-RU" sz="1200" dirty="0">
                <a:latin typeface="Times New Roman" pitchFamily="18" charset="0"/>
                <a:cs typeface="Times New Roman" pitchFamily="18" charset="0"/>
              </a:rPr>
              <a:t>Белый камень у меня, у меня,</a:t>
            </a:r>
          </a:p>
          <a:p>
            <a:r>
              <a:rPr lang="ru-RU" sz="1200" dirty="0">
                <a:latin typeface="Times New Roman" pitchFamily="18" charset="0"/>
                <a:cs typeface="Times New Roman" pitchFamily="18" charset="0"/>
              </a:rPr>
              <a:t>Говорите на меня, на меня...</a:t>
            </a:r>
          </a:p>
          <a:p>
            <a:r>
              <a:rPr lang="ru-RU" sz="1200" dirty="0">
                <a:latin typeface="Times New Roman" pitchFamily="18" charset="0"/>
                <a:cs typeface="Times New Roman" pitchFamily="18" charset="0"/>
              </a:rPr>
              <a:t>В это время воспитатель поочередно касается</a:t>
            </a:r>
            <a:r>
              <a:rPr lang="ru-RU" sz="1600" dirty="0">
                <a:latin typeface="Times New Roman" pitchFamily="18" charset="0"/>
                <a:cs typeface="Times New Roman" pitchFamily="18" charset="0"/>
              </a:rPr>
              <a:t> </a:t>
            </a:r>
            <a:r>
              <a:rPr lang="ru-RU" sz="1200" dirty="0">
                <a:latin typeface="Times New Roman" pitchFamily="18" charset="0"/>
                <a:cs typeface="Times New Roman" pitchFamily="18" charset="0"/>
              </a:rPr>
              <a:t>сложенными ладонями всех детей и одному из них незаметно опускает камушек.</a:t>
            </a:r>
          </a:p>
          <a:p>
            <a:r>
              <a:rPr lang="ru-RU" sz="1200" dirty="0">
                <a:latin typeface="Times New Roman" pitchFamily="18" charset="0"/>
                <a:cs typeface="Times New Roman" pitchFamily="18" charset="0"/>
              </a:rPr>
              <a:t>К тому времени, когда дети заканчивают произносить текст, все ладошки должны быть закрыты. Иванушка поворачивается к играющим и старается отгадать, у кого камушек.</a:t>
            </a:r>
          </a:p>
          <a:p>
            <a:r>
              <a:rPr lang="ru-RU" sz="1200" dirty="0">
                <a:latin typeface="Times New Roman" pitchFamily="18" charset="0"/>
                <a:cs typeface="Times New Roman" pitchFamily="18" charset="0"/>
              </a:rPr>
              <a:t>Если отгадает, садится на место ребенка, у которого был камушек, а тот становится Иванушкой. Если не отгадает, водит еще раз. Не отгадав и на следующий раз, садится на конец скамейки, а Иванушка выбирается вновь</a:t>
            </a:r>
            <a:r>
              <a:rPr lang="ru-RU" sz="1600" dirty="0">
                <a:latin typeface="Times New Roman" pitchFamily="18" charset="0"/>
                <a:cs typeface="Times New Roman" pitchFamily="18" charset="0"/>
              </a:rPr>
              <a:t>.</a:t>
            </a:r>
          </a:p>
          <a:p>
            <a:r>
              <a:rPr lang="ru-RU" sz="1200" dirty="0">
                <a:latin typeface="Times New Roman" pitchFamily="18" charset="0"/>
                <a:cs typeface="Times New Roman" pitchFamily="18" charset="0"/>
              </a:rPr>
              <a:t>Когда дети хорошо усвоят игру, они организуют ее самостоятельно, выбирая ведущего и Иванушку с помощью считалки.</a:t>
            </a:r>
          </a:p>
        </p:txBody>
      </p:sp>
      <p:pic>
        <p:nvPicPr>
          <p:cNvPr id="7" name="Рисунок 6" descr="Picture backgroun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721" y="3135071"/>
            <a:ext cx="4076700" cy="2847975"/>
          </a:xfrm>
          <a:prstGeom prst="rect">
            <a:avLst/>
          </a:prstGeom>
          <a:noFill/>
          <a:ln>
            <a:noFill/>
          </a:ln>
        </p:spPr>
      </p:pic>
    </p:spTree>
    <p:extLst>
      <p:ext uri="{BB962C8B-B14F-4D97-AF65-F5344CB8AC3E}">
        <p14:creationId xmlns:p14="http://schemas.microsoft.com/office/powerpoint/2010/main" val="716357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594"/>
            <a:ext cx="6035563" cy="6858594"/>
          </a:xfrm>
          <a:prstGeom prst="rect">
            <a:avLst/>
          </a:prstGeom>
          <a:ln w="19050">
            <a:solidFill>
              <a:srgbClr val="0070C0"/>
            </a:solidFill>
          </a:ln>
        </p:spPr>
      </p:pic>
      <p:pic>
        <p:nvPicPr>
          <p:cNvPr id="3" name="Рисунок 2"/>
          <p:cNvPicPr>
            <a:picLocks noChangeAspect="1"/>
          </p:cNvPicPr>
          <p:nvPr/>
        </p:nvPicPr>
        <p:blipFill>
          <a:blip r:embed="rId2"/>
          <a:stretch>
            <a:fillRect/>
          </a:stretch>
        </p:blipFill>
        <p:spPr>
          <a:xfrm>
            <a:off x="6156437" y="-594"/>
            <a:ext cx="6035563" cy="6858594"/>
          </a:xfrm>
          <a:prstGeom prst="rect">
            <a:avLst/>
          </a:prstGeom>
          <a:ln w="19050">
            <a:solidFill>
              <a:srgbClr val="0070C0"/>
            </a:solidFill>
          </a:ln>
        </p:spPr>
      </p:pic>
      <p:sp>
        <p:nvSpPr>
          <p:cNvPr id="4" name="TextBox 3"/>
          <p:cNvSpPr txBox="1"/>
          <p:nvPr/>
        </p:nvSpPr>
        <p:spPr>
          <a:xfrm>
            <a:off x="677781" y="381715"/>
            <a:ext cx="4680000" cy="6093976"/>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№19 Теремок (хороводная игра)</a:t>
            </a:r>
          </a:p>
          <a:p>
            <a:r>
              <a:rPr lang="ru-RU" sz="1400" b="1" dirty="0">
                <a:latin typeface="Times New Roman" pitchFamily="18" charset="0"/>
                <a:cs typeface="Times New Roman" pitchFamily="18" charset="0"/>
              </a:rPr>
              <a:t>Ход игры</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Играющих может быть любое число, но не меньше 6 человек. Дети договариваются, кто будет мышкой, лягушкой, зайцем, лисичкой, волком и медведем. Мышек, лягушек и др. может быть несколько, только медведь-</a:t>
            </a:r>
            <a:r>
              <a:rPr lang="ru-RU" sz="1200" dirty="0" err="1">
                <a:latin typeface="Times New Roman" pitchFamily="18" charset="0"/>
                <a:cs typeface="Times New Roman" pitchFamily="18" charset="0"/>
              </a:rPr>
              <a:t>ловишка</a:t>
            </a:r>
            <a:r>
              <a:rPr lang="ru-RU" sz="1200" dirty="0">
                <a:latin typeface="Times New Roman" pitchFamily="18" charset="0"/>
                <a:cs typeface="Times New Roman" pitchFamily="18" charset="0"/>
              </a:rPr>
              <a:t> должен быть один (он выбирается с помощью считалки). Все играющие берутся за руки, идут по кругу и говорят или поют:</a:t>
            </a:r>
          </a:p>
          <a:p>
            <a:r>
              <a:rPr lang="ru-RU" sz="1200" dirty="0">
                <a:latin typeface="Times New Roman" pitchFamily="18" charset="0"/>
                <a:cs typeface="Times New Roman" pitchFamily="18" charset="0"/>
              </a:rPr>
              <a:t>Стоит в поле теремок, теремок,</a:t>
            </a:r>
          </a:p>
          <a:p>
            <a:r>
              <a:rPr lang="ru-RU" sz="1200" dirty="0">
                <a:latin typeface="Times New Roman" pitchFamily="18" charset="0"/>
                <a:cs typeface="Times New Roman" pitchFamily="18" charset="0"/>
              </a:rPr>
              <a:t>Он не низок, не высок, не высок,</a:t>
            </a:r>
          </a:p>
          <a:p>
            <a:r>
              <a:rPr lang="ru-RU" sz="1200" dirty="0">
                <a:latin typeface="Times New Roman" pitchFamily="18" charset="0"/>
                <a:cs typeface="Times New Roman" pitchFamily="18" charset="0"/>
              </a:rPr>
              <a:t>Вот по полю, полю мышка бежит,</a:t>
            </a:r>
          </a:p>
          <a:p>
            <a:r>
              <a:rPr lang="ru-RU" sz="1200" dirty="0">
                <a:latin typeface="Times New Roman" pitchFamily="18" charset="0"/>
                <a:cs typeface="Times New Roman" pitchFamily="18" charset="0"/>
              </a:rPr>
              <a:t>У дверей остановилась и стучит.</a:t>
            </a:r>
          </a:p>
          <a:p>
            <a:r>
              <a:rPr lang="ru-RU" sz="1200" dirty="0">
                <a:latin typeface="Times New Roman" pitchFamily="18" charset="0"/>
                <a:cs typeface="Times New Roman" pitchFamily="18" charset="0"/>
              </a:rPr>
              <a:t>Все дети-мышки вбегают в круг и говорят:</a:t>
            </a:r>
          </a:p>
          <a:p>
            <a:r>
              <a:rPr lang="ru-RU" sz="1200" dirty="0">
                <a:latin typeface="Times New Roman" pitchFamily="18" charset="0"/>
                <a:cs typeface="Times New Roman" pitchFamily="18" charset="0"/>
              </a:rPr>
              <a:t>Кто-кто в теремочке живет,</a:t>
            </a:r>
          </a:p>
          <a:p>
            <a:r>
              <a:rPr lang="ru-RU" sz="1200" dirty="0">
                <a:latin typeface="Times New Roman" pitchFamily="18" charset="0"/>
                <a:cs typeface="Times New Roman" pitchFamily="18" charset="0"/>
              </a:rPr>
              <a:t>Кто-кто в невысоком живет?</a:t>
            </a:r>
          </a:p>
          <a:p>
            <a:r>
              <a:rPr lang="ru-RU" sz="1200" dirty="0">
                <a:latin typeface="Times New Roman" pitchFamily="18" charset="0"/>
                <a:cs typeface="Times New Roman" pitchFamily="18" charset="0"/>
              </a:rPr>
              <a:t>Никто не отвечает, и они остаются в кругу. Остальные дети снова идут по кругу и снова говорят те же слова, но вместо мышки называют лягушку и т.д.</a:t>
            </a:r>
          </a:p>
          <a:p>
            <a:r>
              <a:rPr lang="ru-RU" sz="1200" dirty="0">
                <a:latin typeface="Times New Roman" pitchFamily="18" charset="0"/>
                <a:cs typeface="Times New Roman" pitchFamily="18" charset="0"/>
              </a:rPr>
              <a:t>Каждый раз названные дети выбегают в круг и спрашивают:</a:t>
            </a:r>
          </a:p>
          <a:p>
            <a:r>
              <a:rPr lang="ru-RU" sz="1200" dirty="0">
                <a:latin typeface="Times New Roman" pitchFamily="18" charset="0"/>
                <a:cs typeface="Times New Roman" pitchFamily="18" charset="0"/>
              </a:rPr>
              <a:t>Кто-кто в теремочке живет,</a:t>
            </a:r>
          </a:p>
          <a:p>
            <a:r>
              <a:rPr lang="ru-RU" sz="1200" dirty="0">
                <a:latin typeface="Times New Roman" pitchFamily="18" charset="0"/>
                <a:cs typeface="Times New Roman" pitchFamily="18" charset="0"/>
              </a:rPr>
              <a:t>Кто-кто в невысоком живет?</a:t>
            </a:r>
          </a:p>
          <a:p>
            <a:r>
              <a:rPr lang="ru-RU" sz="1200" dirty="0">
                <a:latin typeface="Times New Roman" pitchFamily="18" charset="0"/>
                <a:cs typeface="Times New Roman" pitchFamily="18" charset="0"/>
              </a:rPr>
              <a:t>Им отвечают все стоящие внутри круга;</a:t>
            </a:r>
          </a:p>
          <a:p>
            <a:r>
              <a:rPr lang="ru-RU" sz="1200" dirty="0">
                <a:latin typeface="Times New Roman" pitchFamily="18" charset="0"/>
                <a:cs typeface="Times New Roman" pitchFamily="18" charset="0"/>
              </a:rPr>
              <a:t>Я — мышка-норушка...</a:t>
            </a:r>
          </a:p>
          <a:p>
            <a:r>
              <a:rPr lang="ru-RU" sz="1200" dirty="0">
                <a:latin typeface="Times New Roman" pitchFamily="18" charset="0"/>
                <a:cs typeface="Times New Roman" pitchFamily="18" charset="0"/>
              </a:rPr>
              <a:t>Я — лягушка-квакушка... и т.д.</a:t>
            </a:r>
          </a:p>
          <a:p>
            <a:r>
              <a:rPr lang="ru-RU" sz="1200" dirty="0">
                <a:latin typeface="Times New Roman" pitchFamily="18" charset="0"/>
                <a:cs typeface="Times New Roman" pitchFamily="18" charset="0"/>
              </a:rPr>
              <a:t>А ты кто?</a:t>
            </a:r>
          </a:p>
          <a:p>
            <a:r>
              <a:rPr lang="ru-RU" sz="1200" dirty="0">
                <a:latin typeface="Times New Roman" pitchFamily="18" charset="0"/>
                <a:cs typeface="Times New Roman" pitchFamily="18" charset="0"/>
              </a:rPr>
              <a:t>Услышав соответствующий ответ, говорят: «Иди к нам жить».</a:t>
            </a:r>
          </a:p>
          <a:p>
            <a:r>
              <a:rPr lang="ru-RU" sz="1200" dirty="0">
                <a:latin typeface="Times New Roman" pitchFamily="18" charset="0"/>
                <a:cs typeface="Times New Roman" pitchFamily="18" charset="0"/>
              </a:rPr>
              <a:t>Остается один медведь. Он ходит вокруг собравшихся вместе животных и на их вопрос «а ты кто?» говорит: «А я мишка — всех </a:t>
            </a:r>
            <a:r>
              <a:rPr lang="ru-RU" sz="1200" dirty="0" err="1">
                <a:latin typeface="Times New Roman" pitchFamily="18" charset="0"/>
                <a:cs typeface="Times New Roman" pitchFamily="18" charset="0"/>
              </a:rPr>
              <a:t>ловишка</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При этих словах все бегут в условное место, медведь старается их поймать. Пойманным детям медведь» сам говорит, кто из них кем будет при повторении игры; остальные роли распределяются по желанию</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
        <p:nvSpPr>
          <p:cNvPr id="8" name="Прямоугольник 7"/>
          <p:cNvSpPr/>
          <p:nvPr/>
        </p:nvSpPr>
        <p:spPr>
          <a:xfrm>
            <a:off x="6834218" y="381715"/>
            <a:ext cx="4680000" cy="4247317"/>
          </a:xfrm>
          <a:prstGeom prst="rect">
            <a:avLst/>
          </a:prstGeom>
        </p:spPr>
        <p:txBody>
          <a:bodyPr>
            <a:sp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itchFamily="18" charset="0"/>
                <a:cs typeface="Times New Roman" pitchFamily="18" charset="0"/>
              </a:rPr>
              <a:t>№20 Сидит, сидит зайка...</a:t>
            </a:r>
          </a:p>
          <a:p>
            <a:r>
              <a:rPr lang="ru-RU" sz="1400" b="1" dirty="0">
                <a:latin typeface="Times New Roman" pitchFamily="18" charset="0"/>
                <a:cs typeface="Times New Roman" pitchFamily="18" charset="0"/>
              </a:rPr>
              <a:t>Ход игры. </a:t>
            </a:r>
            <a:r>
              <a:rPr lang="ru-RU" sz="1200" dirty="0">
                <a:latin typeface="Times New Roman" pitchFamily="18" charset="0"/>
                <a:cs typeface="Times New Roman" pitchFamily="18" charset="0"/>
              </a:rPr>
              <a:t>У стены на корточках сидит «зайка». «Охотники» (10—12 человек) расположились группой у противоположной стены. Участвующие в игре дети говорят:</a:t>
            </a:r>
          </a:p>
          <a:p>
            <a:r>
              <a:rPr lang="ru-RU" sz="1200" dirty="0">
                <a:latin typeface="Times New Roman" pitchFamily="18" charset="0"/>
                <a:cs typeface="Times New Roman" pitchFamily="18" charset="0"/>
              </a:rPr>
              <a:t>Сидит, сидит зайка, («Зайка» поворачивает голову из стороны в сторону и замирает, прислушиваясь.)</a:t>
            </a:r>
          </a:p>
          <a:p>
            <a:r>
              <a:rPr lang="ru-RU" sz="1200" dirty="0">
                <a:latin typeface="Times New Roman" pitchFamily="18" charset="0"/>
                <a:cs typeface="Times New Roman" pitchFamily="18" charset="0"/>
              </a:rPr>
              <a:t>Сидит зайка серый</a:t>
            </a:r>
          </a:p>
          <a:p>
            <a:r>
              <a:rPr lang="ru-RU" sz="1200" dirty="0">
                <a:latin typeface="Times New Roman" pitchFamily="18" charset="0"/>
                <a:cs typeface="Times New Roman" pitchFamily="18" charset="0"/>
              </a:rPr>
              <a:t>Под кустом, под кустом.</a:t>
            </a:r>
          </a:p>
          <a:p>
            <a:r>
              <a:rPr lang="ru-RU" sz="1200" dirty="0" err="1">
                <a:latin typeface="Times New Roman" pitchFamily="18" charset="0"/>
                <a:cs typeface="Times New Roman" pitchFamily="18" charset="0"/>
              </a:rPr>
              <a:t>Охотнички</a:t>
            </a:r>
            <a:r>
              <a:rPr lang="ru-RU" sz="1200" dirty="0">
                <a:latin typeface="Times New Roman" pitchFamily="18" charset="0"/>
                <a:cs typeface="Times New Roman" pitchFamily="18" charset="0"/>
              </a:rPr>
              <a:t> едут, («</a:t>
            </a:r>
            <a:r>
              <a:rPr lang="ru-RU" sz="1200" dirty="0" err="1">
                <a:latin typeface="Times New Roman" pitchFamily="18" charset="0"/>
                <a:cs typeface="Times New Roman" pitchFamily="18" charset="0"/>
              </a:rPr>
              <a:t>Охотнички</a:t>
            </a:r>
            <a:r>
              <a:rPr lang="ru-RU" sz="1200" dirty="0">
                <a:latin typeface="Times New Roman" pitchFamily="18" charset="0"/>
                <a:cs typeface="Times New Roman" pitchFamily="18" charset="0"/>
              </a:rPr>
              <a:t>» скачут галопом по кругу и задерживаются на том месте, где их застанет речь «зайки».)</a:t>
            </a:r>
          </a:p>
          <a:p>
            <a:r>
              <a:rPr lang="ru-RU" sz="1200" dirty="0">
                <a:latin typeface="Times New Roman" pitchFamily="18" charset="0"/>
                <a:cs typeface="Times New Roman" pitchFamily="18" charset="0"/>
              </a:rPr>
              <a:t>Едут, скачут в поле</a:t>
            </a:r>
          </a:p>
          <a:p>
            <a:r>
              <a:rPr lang="ru-RU" sz="1200" dirty="0">
                <a:latin typeface="Times New Roman" pitchFamily="18" charset="0"/>
                <a:cs typeface="Times New Roman" pitchFamily="18" charset="0"/>
              </a:rPr>
              <a:t>Во пустом, во пустом.</a:t>
            </a:r>
          </a:p>
          <a:p>
            <a:r>
              <a:rPr lang="ru-RU" sz="1200" dirty="0">
                <a:latin typeface="Times New Roman" pitchFamily="18" charset="0"/>
                <a:cs typeface="Times New Roman" pitchFamily="18" charset="0"/>
              </a:rPr>
              <a:t>«Вы, </a:t>
            </a:r>
            <a:r>
              <a:rPr lang="ru-RU" sz="1200" dirty="0" err="1">
                <a:latin typeface="Times New Roman" pitchFamily="18" charset="0"/>
                <a:cs typeface="Times New Roman" pitchFamily="18" charset="0"/>
              </a:rPr>
              <a:t>охотнички</a:t>
            </a:r>
            <a:r>
              <a:rPr lang="ru-RU" sz="1200" dirty="0">
                <a:latin typeface="Times New Roman" pitchFamily="18" charset="0"/>
                <a:cs typeface="Times New Roman" pitchFamily="18" charset="0"/>
              </a:rPr>
              <a:t>, скачите, (Говорит один «зайка», стоя во весь рост и слегка сгибая ноги в коленях.)</a:t>
            </a:r>
          </a:p>
          <a:p>
            <a:r>
              <a:rPr lang="ru-RU" sz="1200" dirty="0">
                <a:latin typeface="Times New Roman" pitchFamily="18" charset="0"/>
                <a:cs typeface="Times New Roman" pitchFamily="18" charset="0"/>
              </a:rPr>
              <a:t>На мой хвостик погладите: (Делает прыжок, еще прыжок и еще прыжок, поворачиваясь спиной к охотникам.)</a:t>
            </a:r>
          </a:p>
          <a:p>
            <a:r>
              <a:rPr lang="ru-RU" sz="1200" dirty="0">
                <a:latin typeface="Times New Roman" pitchFamily="18" charset="0"/>
                <a:cs typeface="Times New Roman" pitchFamily="18" charset="0"/>
              </a:rPr>
              <a:t>Я не ваш,</a:t>
            </a:r>
          </a:p>
          <a:p>
            <a:r>
              <a:rPr lang="ru-RU" sz="1200" dirty="0">
                <a:latin typeface="Times New Roman" pitchFamily="18" charset="0"/>
                <a:cs typeface="Times New Roman" pitchFamily="18" charset="0"/>
              </a:rPr>
              <a:t>Я ушел!»</a:t>
            </a:r>
          </a:p>
          <a:p>
            <a:r>
              <a:rPr lang="ru-RU" sz="1200" dirty="0">
                <a:latin typeface="Times New Roman" pitchFamily="18" charset="0"/>
                <a:cs typeface="Times New Roman" pitchFamily="18" charset="0"/>
              </a:rPr>
              <a:t>«Зайка» убегает. «Охотники» ловят его, держась за руки и стараясь окружить его. Выбегать из-под рук «охотников» «зайка» не имеет права, если круг замкнулся— он пойман.</a:t>
            </a:r>
          </a:p>
          <a:p>
            <a:r>
              <a:rPr lang="ru-RU" sz="1200" dirty="0">
                <a:latin typeface="Times New Roman" pitchFamily="18" charset="0"/>
                <a:cs typeface="Times New Roman" pitchFamily="18" charset="0"/>
              </a:rPr>
              <a:t>На роль зайца назначают другого ребенка, и игра повторяется</a:t>
            </a:r>
          </a:p>
        </p:txBody>
      </p:sp>
    </p:spTree>
    <p:extLst>
      <p:ext uri="{BB962C8B-B14F-4D97-AF65-F5344CB8AC3E}">
        <p14:creationId xmlns:p14="http://schemas.microsoft.com/office/powerpoint/2010/main" val="3078329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TotalTime>
  <Words>3207</Words>
  <Application>Microsoft Office PowerPoint</Application>
  <PresentationFormat>Произвольный</PresentationFormat>
  <Paragraphs>325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Светлана</dc:creator>
  <cp:lastModifiedBy>pc 2023</cp:lastModifiedBy>
  <cp:revision>98</cp:revision>
  <dcterms:created xsi:type="dcterms:W3CDTF">2024-11-26T13:25:00Z</dcterms:created>
  <dcterms:modified xsi:type="dcterms:W3CDTF">2025-03-02T11:35:39Z</dcterms:modified>
</cp:coreProperties>
</file>